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9"/>
  </p:notesMasterIdLst>
  <p:sldIdLst>
    <p:sldId id="256" r:id="rId2"/>
    <p:sldId id="257" r:id="rId3"/>
    <p:sldId id="264" r:id="rId4"/>
    <p:sldId id="258" r:id="rId5"/>
    <p:sldId id="265" r:id="rId6"/>
    <p:sldId id="262" r:id="rId7"/>
    <p:sldId id="259" r:id="rId8"/>
    <p:sldId id="260" r:id="rId9"/>
    <p:sldId id="261" r:id="rId10"/>
    <p:sldId id="267" r:id="rId11"/>
    <p:sldId id="266" r:id="rId12"/>
    <p:sldId id="268" r:id="rId13"/>
    <p:sldId id="270" r:id="rId14"/>
    <p:sldId id="274" r:id="rId15"/>
    <p:sldId id="297" r:id="rId16"/>
    <p:sldId id="275" r:id="rId17"/>
    <p:sldId id="276" r:id="rId18"/>
    <p:sldId id="279" r:id="rId19"/>
    <p:sldId id="277" r:id="rId20"/>
    <p:sldId id="288" r:id="rId21"/>
    <p:sldId id="285" r:id="rId22"/>
    <p:sldId id="290" r:id="rId23"/>
    <p:sldId id="302" r:id="rId24"/>
    <p:sldId id="289" r:id="rId25"/>
    <p:sldId id="298" r:id="rId26"/>
    <p:sldId id="286" r:id="rId27"/>
    <p:sldId id="292" r:id="rId28"/>
    <p:sldId id="291" r:id="rId29"/>
    <p:sldId id="293" r:id="rId30"/>
    <p:sldId id="294" r:id="rId31"/>
    <p:sldId id="301" r:id="rId32"/>
    <p:sldId id="299" r:id="rId33"/>
    <p:sldId id="296" r:id="rId34"/>
    <p:sldId id="295" r:id="rId35"/>
    <p:sldId id="271" r:id="rId36"/>
    <p:sldId id="272" r:id="rId37"/>
    <p:sldId id="273" r:id="rId3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74"/>
  </p:normalViewPr>
  <p:slideViewPr>
    <p:cSldViewPr snapToGrid="0" snapToObjects="1">
      <p:cViewPr>
        <p:scale>
          <a:sx n="114" d="100"/>
          <a:sy n="114" d="100"/>
        </p:scale>
        <p:origin x="1016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notesMaster" Target="notesMasters/notesMaster1.xml"/><Relationship Id="rId40" Type="http://schemas.openxmlformats.org/officeDocument/2006/relationships/presProps" Target="presProps.xml"/><Relationship Id="rId41" Type="http://schemas.openxmlformats.org/officeDocument/2006/relationships/viewProps" Target="viewProps.xml"/><Relationship Id="rId42" Type="http://schemas.openxmlformats.org/officeDocument/2006/relationships/theme" Target="theme/theme1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9FAF49-8BB7-B247-9672-89849FE45611}" type="datetimeFigureOut">
              <a:rPr kumimoji="1" lang="zh-CN" altLang="en-US" smtClean="0"/>
              <a:t>2018/12/5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DE27D9-1410-BB44-B468-AE997F9916B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939277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>
                <a:solidFill>
                  <a:srgbClr val="5D686F"/>
                </a:solidFill>
                <a:latin typeface="Lato" charset="0"/>
              </a:rPr>
              <a:t>Glide</a:t>
            </a:r>
            <a:r>
              <a:rPr lang="zh-CN" altLang="en-US" dirty="0" smtClean="0">
                <a:solidFill>
                  <a:srgbClr val="5D686F"/>
                </a:solidFill>
                <a:latin typeface="Lato" charset="0"/>
              </a:rPr>
              <a:t> 的</a:t>
            </a:r>
            <a:r>
              <a:rPr lang="en-US" altLang="zh-CN" dirty="0" smtClean="0">
                <a:solidFill>
                  <a:srgbClr val="5D686F"/>
                </a:solidFill>
                <a:latin typeface="Lato" charset="0"/>
              </a:rPr>
              <a:t>start</a:t>
            </a:r>
            <a:r>
              <a:rPr lang="zh-CN" altLang="en-US" dirty="0" smtClean="0">
                <a:solidFill>
                  <a:srgbClr val="5D686F"/>
                </a:solidFill>
                <a:latin typeface="Lato" charset="0"/>
              </a:rPr>
              <a:t>数超越了。 </a:t>
            </a:r>
            <a:r>
              <a:rPr lang="en-US" altLang="zh-CN" dirty="0" smtClean="0">
                <a:solidFill>
                  <a:srgbClr val="5D686F"/>
                </a:solidFill>
                <a:latin typeface="Lato" charset="0"/>
              </a:rPr>
              <a:t>Android </a:t>
            </a:r>
            <a:r>
              <a:rPr lang="zh-CN" altLang="en-US" dirty="0" smtClean="0">
                <a:solidFill>
                  <a:srgbClr val="5D686F"/>
                </a:solidFill>
                <a:latin typeface="Lato" charset="0"/>
              </a:rPr>
              <a:t>端主流图片加载框架的</a:t>
            </a:r>
            <a:r>
              <a:rPr lang="en-US" altLang="zh-CN" dirty="0" smtClean="0"/>
              <a:t>Fresco</a:t>
            </a:r>
            <a:r>
              <a:rPr lang="zh-CN" altLang="en-US" dirty="0" smtClean="0">
                <a:solidFill>
                  <a:srgbClr val="5D686F"/>
                </a:solidFill>
                <a:latin typeface="Lato" charset="0"/>
              </a:rPr>
              <a:t>和</a:t>
            </a:r>
            <a:r>
              <a:rPr lang="en-US" altLang="zh-CN" dirty="0" smtClean="0"/>
              <a:t>Picasso</a:t>
            </a:r>
            <a:r>
              <a:rPr lang="zh-CN" altLang="en-US" dirty="0" smtClean="0"/>
              <a:t>。成为了最受欢迎的图片加载库</a:t>
            </a: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E27D9-1410-BB44-B468-AE997F9916B2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095161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E27D9-1410-BB44-B468-AE997F9916B2}" type="slidenum">
              <a:rPr kumimoji="1" lang="zh-CN" altLang="en-US" smtClean="0"/>
              <a:t>28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872558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E27D9-1410-BB44-B468-AE997F9916B2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18235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转文档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E27D9-1410-BB44-B468-AE997F9916B2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668051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E27D9-1410-BB44-B468-AE997F9916B2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406746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E27D9-1410-BB44-B468-AE997F9916B2}" type="slidenum">
              <a:rPr kumimoji="1" lang="zh-CN" altLang="en-US" smtClean="0"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118533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E27D9-1410-BB44-B468-AE997F9916B2}" type="slidenum">
              <a:rPr kumimoji="1" lang="zh-CN" altLang="en-US" smtClean="0"/>
              <a:t>20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921034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E27D9-1410-BB44-B468-AE997F9916B2}" type="slidenum">
              <a:rPr kumimoji="1" lang="zh-CN" altLang="en-US" smtClean="0"/>
              <a:t>24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117562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装饰者模式是一个非常巧妙的设计，他可以动态增强或者添加对象的功能，继承是一种紧密耦合，任何父类都会影响子类，不利于系统维护，而装饰者模式采用委托模式，是一种松散耦合，只要接口不变，委托类的改动并不会影响上层对象，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E27D9-1410-BB44-B468-AE997F9916B2}" type="slidenum">
              <a:rPr kumimoji="1" lang="zh-CN" altLang="en-US" smtClean="0"/>
              <a:t>25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600042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E27D9-1410-BB44-B468-AE997F9916B2}" type="slidenum">
              <a:rPr kumimoji="1" lang="zh-CN" altLang="en-US" smtClean="0"/>
              <a:t>27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425524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9334D819-9F07-4261-B09B-9E467E5D9002}" type="datetimeFigureOut">
              <a:rPr lang="en-US" dirty="0"/>
              <a:t>12/5/18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12/5/18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12/5/18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12/5/18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9334D819-9F07-4261-B09B-9E467E5D9002}" type="datetimeFigureOut">
              <a:rPr lang="en-US" dirty="0"/>
              <a:t>12/5/18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</p:sp>
      </p:grp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12/5/18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12/5/18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12/5/18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12/5/18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9334D819-9F07-4261-B09B-9E467E5D9002}" type="datetimeFigureOut">
              <a:rPr lang="en-US" dirty="0"/>
              <a:t>12/5/18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9334D819-9F07-4261-B09B-9E467E5D9002}" type="datetimeFigureOut">
              <a:rPr lang="en-US" dirty="0"/>
              <a:t>12/5/18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334D819-9F07-4261-B09B-9E467E5D9002}" type="datetimeFigureOut">
              <a:rPr lang="en-US" dirty="0"/>
              <a:t>12/5/18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hyperlink" Target="http://t5.market.xiaomi.com/thumbnail/webp/h0/MiddleReview/088ab14c268e049891bc5cd4ef930d6af86940d08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eg"/><Relationship Id="rId3" Type="http://schemas.openxmlformats.org/officeDocument/2006/relationships/image" Target="../media/image13.jpe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CN" dirty="0" smtClean="0"/>
              <a:t>Glide</a:t>
            </a:r>
            <a:endParaRPr kumimoji="1"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zh-CN" dirty="0" err="1" smtClean="0"/>
              <a:t>sofina</a:t>
            </a:r>
            <a:endParaRPr kumimoji="1"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优点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251585" y="2286000"/>
            <a:ext cx="10178415" cy="1929130"/>
          </a:xfrm>
        </p:spPr>
        <p:txBody>
          <a:bodyPr/>
          <a:lstStyle/>
          <a:p>
            <a:r>
              <a:rPr kumimoji="1" lang="zh-CN" altLang="en-US" dirty="0" smtClean="0"/>
              <a:t>简单易用的</a:t>
            </a:r>
            <a:r>
              <a:rPr kumimoji="1" lang="en-US" altLang="zh-CN" dirty="0" smtClean="0"/>
              <a:t>API</a:t>
            </a:r>
            <a:endParaRPr kumimoji="1" lang="zh-CN" altLang="en-US" dirty="0" smtClean="0"/>
          </a:p>
          <a:p>
            <a:r>
              <a:rPr kumimoji="1" lang="zh-CN" altLang="en-US" dirty="0" smtClean="0"/>
              <a:t>生命周期绑定</a:t>
            </a:r>
          </a:p>
          <a:p>
            <a:r>
              <a:rPr kumimoji="1" lang="zh-CN" altLang="en-US" dirty="0" smtClean="0">
                <a:solidFill>
                  <a:schemeClr val="tx2">
                    <a:lumMod val="75000"/>
                    <a:lumOff val="25000"/>
                  </a:schemeClr>
                </a:solidFill>
              </a:rPr>
              <a:t>缓存设计</a:t>
            </a:r>
            <a:r>
              <a:rPr lang="zh-CN" altLang="en-US" dirty="0" smtClean="0">
                <a:solidFill>
                  <a:schemeClr val="tx2">
                    <a:lumMod val="75000"/>
                    <a:lumOff val="25000"/>
                  </a:schemeClr>
                </a:solidFill>
              </a:rPr>
              <a:t>（</a:t>
            </a:r>
            <a:r>
              <a:rPr lang="en-US" altLang="zh-CN" dirty="0" smtClean="0">
                <a:solidFill>
                  <a:schemeClr val="tx2">
                    <a:lumMod val="75000"/>
                    <a:lumOff val="25000"/>
                  </a:schemeClr>
                </a:solidFill>
              </a:rPr>
              <a:t>LRU</a:t>
            </a:r>
            <a:r>
              <a:rPr lang="zh-CN" altLang="en-US" dirty="0" smtClean="0">
                <a:solidFill>
                  <a:schemeClr val="tx2">
                    <a:lumMod val="75000"/>
                    <a:lumOff val="25000"/>
                  </a:schemeClr>
                </a:solidFill>
              </a:rPr>
              <a:t>算法）</a:t>
            </a:r>
            <a:endParaRPr kumimoji="1" lang="zh-CN" altLang="en-US" dirty="0" smtClean="0">
              <a:solidFill>
                <a:schemeClr val="tx2">
                  <a:lumMod val="75000"/>
                  <a:lumOff val="25000"/>
                </a:schemeClr>
              </a:solidFill>
            </a:endParaRPr>
          </a:p>
          <a:p>
            <a:r>
              <a:rPr kumimoji="1" lang="zh-CN" altLang="en-US" dirty="0" smtClean="0"/>
              <a:t>完善的加载过程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9840" y="1193358"/>
            <a:ext cx="10631741" cy="436496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758046"/>
          </a:xfrm>
        </p:spPr>
        <p:txBody>
          <a:bodyPr>
            <a:normAutofit fontScale="90000"/>
          </a:bodyPr>
          <a:lstStyle/>
          <a:p>
            <a:r>
              <a:rPr kumimoji="1" lang="en-US" altLang="zh-CN" dirty="0" smtClean="0">
                <a:latin typeface="黑体-简" panose="02000000000000000000" charset="-122"/>
                <a:ea typeface="黑体-简" panose="02000000000000000000" charset="-122"/>
              </a:rPr>
              <a:t>Memory</a:t>
            </a:r>
            <a:r>
              <a:rPr kumimoji="1" lang="zh-CN" altLang="en-US" dirty="0" smtClean="0">
                <a:latin typeface="黑体-简" panose="02000000000000000000" charset="-122"/>
                <a:ea typeface="黑体-简" panose="02000000000000000000" charset="-122"/>
              </a:rPr>
              <a:t> </a:t>
            </a:r>
            <a:r>
              <a:rPr kumimoji="1" lang="en-US" altLang="zh-CN" dirty="0" smtClean="0">
                <a:latin typeface="黑体-简" panose="02000000000000000000" charset="-122"/>
                <a:ea typeface="黑体-简" panose="02000000000000000000" charset="-122"/>
              </a:rPr>
              <a:t>cache</a:t>
            </a:r>
            <a:endParaRPr kumimoji="1" lang="zh-CN" altLang="en-US" dirty="0">
              <a:latin typeface="黑体-简" panose="02000000000000000000" charset="-122"/>
              <a:ea typeface="黑体-简" panose="02000000000000000000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251677" y="2147300"/>
            <a:ext cx="622790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 smtClean="0">
                <a:solidFill>
                  <a:srgbClr val="002060"/>
                </a:solidFill>
              </a:rPr>
              <a:t>1</a:t>
            </a:r>
            <a:r>
              <a:rPr kumimoji="1" lang="en-US" altLang="zh-CN" sz="2800" dirty="0">
                <a:solidFill>
                  <a:srgbClr val="002060"/>
                </a:solidFill>
              </a:rPr>
              <a:t>.</a:t>
            </a:r>
            <a:r>
              <a:rPr kumimoji="1" lang="en-US" altLang="zh-CN" sz="2800" dirty="0" smtClean="0">
                <a:solidFill>
                  <a:srgbClr val="002060"/>
                </a:solidFill>
              </a:rPr>
              <a:t>Glide</a:t>
            </a:r>
            <a:r>
              <a:rPr kumimoji="1" lang="zh-CN" altLang="en-US" sz="2800" dirty="0" smtClean="0">
                <a:solidFill>
                  <a:srgbClr val="002060"/>
                </a:solidFill>
              </a:rPr>
              <a:t>如何计算缓存大小？</a:t>
            </a:r>
          </a:p>
          <a:p>
            <a:endParaRPr kumimoji="1" lang="zh-CN" altLang="en-US" sz="2800" dirty="0" smtClean="0">
              <a:solidFill>
                <a:srgbClr val="002060"/>
              </a:solidFill>
            </a:endParaRPr>
          </a:p>
          <a:p>
            <a:r>
              <a:rPr kumimoji="1" lang="en-US" altLang="zh-CN" sz="2800" dirty="0" smtClean="0">
                <a:solidFill>
                  <a:srgbClr val="002060"/>
                </a:solidFill>
              </a:rPr>
              <a:t>2.</a:t>
            </a:r>
            <a:r>
              <a:rPr kumimoji="1" lang="zh-CN" altLang="en-US" sz="2800" dirty="0" smtClean="0">
                <a:solidFill>
                  <a:srgbClr val="002060"/>
                </a:solidFill>
              </a:rPr>
              <a:t>如何修改</a:t>
            </a:r>
            <a:r>
              <a:rPr kumimoji="1" lang="en-US" altLang="zh-CN" sz="2800" dirty="0" smtClean="0">
                <a:solidFill>
                  <a:srgbClr val="002060"/>
                </a:solidFill>
              </a:rPr>
              <a:t>Glide</a:t>
            </a:r>
            <a:r>
              <a:rPr kumimoji="1" lang="zh-CN" altLang="en-US" sz="2800" dirty="0" smtClean="0">
                <a:solidFill>
                  <a:srgbClr val="002060"/>
                </a:solidFill>
              </a:rPr>
              <a:t>默认缓存大小？</a:t>
            </a:r>
          </a:p>
          <a:p>
            <a:endParaRPr kumimoji="1" lang="zh-CN" altLang="en-US" sz="2800" dirty="0" smtClean="0">
              <a:solidFill>
                <a:srgbClr val="002060"/>
              </a:solidFill>
            </a:endParaRPr>
          </a:p>
          <a:p>
            <a:r>
              <a:rPr kumimoji="1" lang="en-US" altLang="zh-CN" sz="2800" dirty="0" smtClean="0">
                <a:solidFill>
                  <a:srgbClr val="002060"/>
                </a:solidFill>
              </a:rPr>
              <a:t>3.</a:t>
            </a:r>
            <a:r>
              <a:rPr kumimoji="1" lang="zh-CN" altLang="en-US" sz="2800" dirty="0" smtClean="0">
                <a:solidFill>
                  <a:srgbClr val="002060"/>
                </a:solidFill>
              </a:rPr>
              <a:t>如何查看当前设备的缓存大小？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>
                <a:latin typeface="黑体-简" panose="02000000000000000000" charset="-122"/>
                <a:ea typeface="黑体-简" panose="02000000000000000000" charset="-122"/>
              </a:rPr>
              <a:t>Disk</a:t>
            </a:r>
            <a:r>
              <a:rPr kumimoji="1" lang="zh-CN" altLang="en-US" dirty="0" smtClean="0">
                <a:latin typeface="黑体-简" panose="02000000000000000000" charset="-122"/>
                <a:ea typeface="黑体-简" panose="02000000000000000000" charset="-122"/>
              </a:rPr>
              <a:t> </a:t>
            </a:r>
            <a:r>
              <a:rPr kumimoji="1" lang="en-US" altLang="zh-CN" dirty="0" smtClean="0">
                <a:latin typeface="黑体-简" panose="02000000000000000000" charset="-122"/>
                <a:ea typeface="黑体-简" panose="02000000000000000000" charset="-122"/>
              </a:rPr>
              <a:t>cache</a:t>
            </a:r>
            <a:endParaRPr kumimoji="1" lang="zh-CN" altLang="en-US" dirty="0">
              <a:latin typeface="黑体-简" panose="02000000000000000000" charset="-122"/>
              <a:ea typeface="黑体-简" panose="02000000000000000000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251678" y="2070244"/>
            <a:ext cx="10178322" cy="3593591"/>
          </a:xfrm>
        </p:spPr>
        <p:txBody>
          <a:bodyPr>
            <a:normAutofit/>
          </a:bodyPr>
          <a:lstStyle/>
          <a:p>
            <a:r>
              <a:rPr kumimoji="1" lang="en-US" altLang="zh-CN" sz="2800" dirty="0" smtClean="0">
                <a:solidFill>
                  <a:srgbClr val="002060"/>
                </a:solidFill>
              </a:rPr>
              <a:t>Glide</a:t>
            </a:r>
            <a:r>
              <a:rPr kumimoji="1" lang="zh-CN" altLang="en-US" sz="2800" dirty="0" smtClean="0">
                <a:solidFill>
                  <a:srgbClr val="002060"/>
                </a:solidFill>
              </a:rPr>
              <a:t>存储大小及位置</a:t>
            </a:r>
          </a:p>
          <a:p>
            <a:endParaRPr kumimoji="1" lang="zh-CN" altLang="en-US" sz="2800" dirty="0">
              <a:solidFill>
                <a:srgbClr val="002060"/>
              </a:solidFill>
            </a:endParaRPr>
          </a:p>
          <a:p>
            <a:r>
              <a:rPr kumimoji="1" lang="zh-CN" altLang="en-US" sz="2800" dirty="0" smtClean="0">
                <a:solidFill>
                  <a:srgbClr val="002060"/>
                </a:solidFill>
              </a:rPr>
              <a:t>如何修改</a:t>
            </a:r>
            <a:r>
              <a:rPr kumimoji="1" lang="en-US" altLang="zh-CN" sz="2800" dirty="0" smtClean="0">
                <a:solidFill>
                  <a:srgbClr val="002060"/>
                </a:solidFill>
              </a:rPr>
              <a:t>Glide</a:t>
            </a:r>
            <a:r>
              <a:rPr kumimoji="1" lang="zh-CN" altLang="en-US" sz="2800" dirty="0" smtClean="0">
                <a:solidFill>
                  <a:srgbClr val="002060"/>
                </a:solidFill>
              </a:rPr>
              <a:t>存储大小？</a:t>
            </a:r>
            <a:endParaRPr kumimoji="1" lang="zh-CN" altLang="en-US" sz="2800" dirty="0">
              <a:solidFill>
                <a:srgbClr val="00206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优点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简单易用的</a:t>
            </a:r>
            <a:r>
              <a:rPr kumimoji="1" lang="en-US" altLang="zh-CN" dirty="0" smtClean="0"/>
              <a:t>API</a:t>
            </a:r>
            <a:endParaRPr kumimoji="1" lang="zh-CN" altLang="en-US" dirty="0" smtClean="0"/>
          </a:p>
          <a:p>
            <a:r>
              <a:rPr kumimoji="1" lang="zh-CN" altLang="en-US" dirty="0" smtClean="0"/>
              <a:t>生命周期绑定</a:t>
            </a:r>
          </a:p>
          <a:p>
            <a:r>
              <a:rPr kumimoji="1" lang="zh-CN" altLang="en-US" dirty="0" smtClean="0"/>
              <a:t>缓存设计</a:t>
            </a:r>
            <a:r>
              <a:rPr lang="zh-CN" altLang="en-US" dirty="0" smtClean="0"/>
              <a:t>（</a:t>
            </a:r>
            <a:r>
              <a:rPr lang="zh-CN" altLang="en-US" dirty="0"/>
              <a:t>三级缓存，</a:t>
            </a:r>
            <a:r>
              <a:rPr lang="en-US" altLang="zh-CN" dirty="0"/>
              <a:t>LRU</a:t>
            </a:r>
            <a:r>
              <a:rPr lang="zh-CN" altLang="en-US" dirty="0"/>
              <a:t>算法，</a:t>
            </a:r>
            <a:r>
              <a:rPr lang="en-US" altLang="zh-CN" dirty="0" err="1"/>
              <a:t>BitmapPool</a:t>
            </a:r>
            <a:r>
              <a:rPr lang="zh-CN" altLang="en-US" dirty="0"/>
              <a:t>）</a:t>
            </a:r>
            <a:endParaRPr kumimoji="1" lang="zh-CN" altLang="en-US" dirty="0" smtClean="0"/>
          </a:p>
          <a:p>
            <a:r>
              <a:rPr kumimoji="1" lang="zh-CN" altLang="en-US" dirty="0" smtClean="0">
                <a:solidFill>
                  <a:schemeClr val="tx2">
                    <a:lumMod val="75000"/>
                    <a:lumOff val="25000"/>
                  </a:schemeClr>
                </a:solidFill>
              </a:rPr>
              <a:t>完善的加载过程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284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>
                <a:latin typeface="黑体-简" panose="02000000000000000000" charset="-122"/>
                <a:ea typeface="黑体-简" panose="02000000000000000000" charset="-122"/>
              </a:rPr>
              <a:t>一个小需求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34948" y="1377244"/>
            <a:ext cx="11096090" cy="2034283"/>
          </a:xfrm>
        </p:spPr>
        <p:txBody>
          <a:bodyPr>
            <a:noAutofit/>
          </a:bodyPr>
          <a:lstStyle/>
          <a:p>
            <a:r>
              <a:rPr kumimoji="1" lang="zh-CN" altLang="en-US" dirty="0" smtClean="0"/>
              <a:t>下载较小尺寸的图片，提升图片展示速度。从小米文件服务返回的</a:t>
            </a:r>
            <a:r>
              <a:rPr kumimoji="1" lang="en-US" altLang="zh-CN" dirty="0" smtClean="0"/>
              <a:t>URL:</a:t>
            </a:r>
            <a:endParaRPr kumimoji="1" lang="zh-CN" altLang="en-US" dirty="0" smtClean="0"/>
          </a:p>
          <a:p>
            <a:pPr marL="0" indent="0">
              <a:buNone/>
            </a:pPr>
            <a:r>
              <a:rPr lang="en-US" altLang="zh-CN" dirty="0" smtClean="0">
                <a:hlinkClick r:id="rId3"/>
              </a:rPr>
              <a:t>http</a:t>
            </a:r>
            <a:r>
              <a:rPr lang="en-US" altLang="zh-CN" dirty="0">
                <a:hlinkClick r:id="rId3"/>
              </a:rPr>
              <a:t>://</a:t>
            </a:r>
            <a:r>
              <a:rPr lang="en-US" altLang="zh-CN" dirty="0" smtClean="0">
                <a:hlinkClick r:id="rId3"/>
              </a:rPr>
              <a:t>t5.market.xiaomi.com/thumbnail/webp/</a:t>
            </a:r>
            <a:r>
              <a:rPr lang="en-US" altLang="zh-CN" b="1" dirty="0" smtClean="0">
                <a:solidFill>
                  <a:schemeClr val="tx2">
                    <a:lumMod val="75000"/>
                    <a:lumOff val="25000"/>
                  </a:schemeClr>
                </a:solidFill>
                <a:hlinkClick r:id="rId3"/>
              </a:rPr>
              <a:t>h0</a:t>
            </a:r>
            <a:r>
              <a:rPr lang="en-US" altLang="zh-CN" dirty="0" smtClean="0">
                <a:hlinkClick r:id="rId3"/>
              </a:rPr>
              <a:t>/MiddleReview/088ab14c268e049891bc5cd4ef930d6af86940d08</a:t>
            </a:r>
            <a:endParaRPr lang="zh-CN" altLang="en-US" dirty="0" smtClean="0"/>
          </a:p>
          <a:p>
            <a:pPr marL="0" indent="0">
              <a:buNone/>
            </a:pPr>
            <a:endParaRPr lang="zh-CN" altLang="en-US" dirty="0" smtClean="0"/>
          </a:p>
          <a:p>
            <a:r>
              <a:rPr lang="zh-CN" altLang="en-US" dirty="0" smtClean="0"/>
              <a:t>假设</a:t>
            </a:r>
          </a:p>
          <a:p>
            <a:pPr marL="0" indent="0">
              <a:buNone/>
            </a:pPr>
            <a:r>
              <a:rPr lang="zh-CN" altLang="en-US" dirty="0" smtClean="0"/>
              <a:t>    </a:t>
            </a:r>
            <a:r>
              <a:rPr lang="en-US" altLang="zh-CN" dirty="0" smtClean="0"/>
              <a:t>h</a:t>
            </a:r>
            <a:r>
              <a:rPr lang="zh-CN" altLang="en-US" dirty="0" smtClean="0"/>
              <a:t> </a:t>
            </a:r>
            <a:r>
              <a:rPr lang="en-US" altLang="zh-CN" dirty="0" smtClean="0"/>
              <a:t>=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imageViewHeight</a:t>
            </a:r>
            <a:r>
              <a:rPr lang="zh-CN" altLang="en-US" dirty="0" smtClean="0"/>
              <a:t> </a:t>
            </a:r>
            <a:r>
              <a:rPr lang="en-US" altLang="zh-CN" dirty="0" smtClean="0"/>
              <a:t>=</a:t>
            </a:r>
            <a:r>
              <a:rPr lang="zh-CN" altLang="en-US" dirty="0" smtClean="0"/>
              <a:t> </a:t>
            </a:r>
            <a:r>
              <a:rPr lang="en-US" altLang="zh-CN" dirty="0" smtClean="0"/>
              <a:t>100</a:t>
            </a:r>
            <a:endParaRPr lang="zh-CN" altLang="en-US" dirty="0" smtClean="0"/>
          </a:p>
          <a:p>
            <a:pPr marL="0" indent="0">
              <a:buNone/>
            </a:pPr>
            <a:r>
              <a:rPr lang="zh-CN" altLang="en-US" dirty="0" smtClean="0"/>
              <a:t>    </a:t>
            </a:r>
            <a:r>
              <a:rPr lang="en-US" altLang="zh-CN" dirty="0" smtClean="0"/>
              <a:t>w</a:t>
            </a:r>
            <a:r>
              <a:rPr lang="zh-CN" altLang="en-US" dirty="0" smtClean="0"/>
              <a:t> </a:t>
            </a:r>
            <a:r>
              <a:rPr lang="en-US" altLang="zh-CN" dirty="0" smtClean="0"/>
              <a:t>=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imageViewWidth</a:t>
            </a:r>
            <a:r>
              <a:rPr lang="zh-CN" altLang="en-US" dirty="0" smtClean="0"/>
              <a:t> </a:t>
            </a:r>
            <a:r>
              <a:rPr lang="en-US" altLang="zh-CN" dirty="0" smtClean="0"/>
              <a:t>=</a:t>
            </a:r>
            <a:r>
              <a:rPr lang="zh-CN" altLang="en-US" dirty="0" smtClean="0"/>
              <a:t> </a:t>
            </a:r>
            <a:r>
              <a:rPr lang="en-US" altLang="zh-CN" dirty="0" smtClean="0"/>
              <a:t>200</a:t>
            </a:r>
            <a:endParaRPr lang="zh-CN" altLang="en-US" dirty="0"/>
          </a:p>
          <a:p>
            <a:pPr marL="0" indent="0">
              <a:buNone/>
            </a:pPr>
            <a:endParaRPr lang="zh-CN" altLang="en-US" dirty="0" smtClean="0"/>
          </a:p>
          <a:p>
            <a:r>
              <a:rPr lang="zh-CN" altLang="en-US" dirty="0" smtClean="0"/>
              <a:t>修改</a:t>
            </a:r>
            <a:r>
              <a:rPr lang="en-US" altLang="zh-CN" dirty="0" smtClean="0"/>
              <a:t>URL</a:t>
            </a:r>
            <a:r>
              <a:rPr lang="zh-CN" altLang="en-US" dirty="0" smtClean="0"/>
              <a:t>为：</a:t>
            </a:r>
          </a:p>
          <a:p>
            <a:pPr marL="0" indent="0">
              <a:buNone/>
            </a:pPr>
            <a:r>
              <a:rPr lang="en-US" altLang="zh-CN" dirty="0" smtClean="0">
                <a:hlinkClick r:id="rId3"/>
              </a:rPr>
              <a:t>http</a:t>
            </a:r>
            <a:r>
              <a:rPr lang="en-US" altLang="zh-CN" dirty="0">
                <a:hlinkClick r:id="rId3"/>
              </a:rPr>
              <a:t>://</a:t>
            </a:r>
            <a:r>
              <a:rPr lang="en-US" altLang="zh-CN" dirty="0" smtClean="0">
                <a:hlinkClick r:id="rId3"/>
              </a:rPr>
              <a:t>t5.market.xiaomi.com/thumbnail/webp/</a:t>
            </a:r>
            <a:r>
              <a:rPr lang="en-US" altLang="zh-CN" b="1" dirty="0" smtClean="0">
                <a:solidFill>
                  <a:schemeClr val="tx2">
                    <a:lumMod val="75000"/>
                    <a:lumOff val="25000"/>
                  </a:schemeClr>
                </a:solidFill>
                <a:hlinkClick r:id="rId3"/>
              </a:rPr>
              <a:t>h100w200</a:t>
            </a:r>
            <a:r>
              <a:rPr lang="en-US" altLang="zh-CN" dirty="0" smtClean="0">
                <a:hlinkClick r:id="rId3"/>
              </a:rPr>
              <a:t>/MiddleReview/088ab14c268e049891bc5cd4ef930d6af86940d08</a:t>
            </a:r>
            <a:endParaRPr lang="zh-CN" altLang="en-US" dirty="0"/>
          </a:p>
          <a:p>
            <a:pPr marL="0" indent="0">
              <a:buNone/>
            </a:pPr>
            <a:endParaRPr lang="zh-CN" altLang="en-US" dirty="0" smtClean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/>
            </a:r>
            <a:br>
              <a:rPr lang="en-US" altLang="zh-CN" dirty="0"/>
            </a:br>
            <a:endParaRPr kumimoji="1" lang="zh-CN" altLang="en-US" dirty="0"/>
          </a:p>
        </p:txBody>
      </p:sp>
      <p:sp>
        <p:nvSpPr>
          <p:cNvPr id="4" name="框架 3"/>
          <p:cNvSpPr/>
          <p:nvPr/>
        </p:nvSpPr>
        <p:spPr>
          <a:xfrm>
            <a:off x="5589142" y="1853327"/>
            <a:ext cx="380143" cy="41662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5" name="框架 4"/>
          <p:cNvSpPr/>
          <p:nvPr/>
        </p:nvSpPr>
        <p:spPr>
          <a:xfrm>
            <a:off x="5589142" y="5109791"/>
            <a:ext cx="1284269" cy="41662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298570" y="703386"/>
            <a:ext cx="10178322" cy="3593591"/>
          </a:xfrm>
        </p:spPr>
        <p:txBody>
          <a:bodyPr>
            <a:noAutofit/>
          </a:bodyPr>
          <a:lstStyle/>
          <a:p>
            <a:pPr marL="457200" indent="-457200">
              <a:buFont typeface="+mj-lt"/>
              <a:buAutoNum type="arabicPeriod"/>
            </a:pPr>
            <a:endParaRPr lang="zh-CN" altLang="en-US" sz="2800" b="1" dirty="0" smtClean="0"/>
          </a:p>
          <a:p>
            <a:pPr marL="457200" indent="-457200">
              <a:buFont typeface="+mj-lt"/>
              <a:buAutoNum type="arabicPeriod"/>
            </a:pPr>
            <a:r>
              <a:rPr lang="zh-CN" altLang="en-US" sz="2800" b="1" dirty="0" smtClean="0"/>
              <a:t>实现</a:t>
            </a:r>
            <a:r>
              <a:rPr lang="en-US" altLang="zh-CN" sz="2800" b="1" dirty="0" err="1" smtClean="0"/>
              <a:t>ModelLoader</a:t>
            </a:r>
            <a:endParaRPr lang="zh-CN" altLang="en-US" sz="2800" b="1" dirty="0" smtClean="0"/>
          </a:p>
          <a:p>
            <a:pPr marL="457200" indent="-457200">
              <a:buFont typeface="+mj-lt"/>
              <a:buAutoNum type="arabicPeriod"/>
            </a:pPr>
            <a:endParaRPr lang="zh-CN" altLang="en-US" sz="2800" b="1" dirty="0" smtClean="0"/>
          </a:p>
          <a:p>
            <a:pPr marL="457200" indent="-457200">
              <a:buFont typeface="+mj-lt"/>
              <a:buAutoNum type="arabicPeriod"/>
            </a:pPr>
            <a:r>
              <a:rPr lang="zh-CN" altLang="en-US" sz="2800" b="1" dirty="0" smtClean="0"/>
              <a:t>实现</a:t>
            </a:r>
            <a:r>
              <a:rPr lang="en-US" altLang="zh-CN" sz="2800" b="1" dirty="0" err="1" smtClean="0"/>
              <a:t>DataFetcher</a:t>
            </a:r>
            <a:endParaRPr lang="zh-CN" altLang="en-US" sz="2800" b="1" dirty="0" smtClean="0"/>
          </a:p>
          <a:p>
            <a:pPr marL="457200" indent="-457200">
              <a:buFont typeface="+mj-lt"/>
              <a:buAutoNum type="arabicPeriod"/>
            </a:pPr>
            <a:endParaRPr lang="zh-CN" altLang="en-US" sz="2800" b="1" dirty="0" smtClean="0"/>
          </a:p>
          <a:p>
            <a:pPr marL="457200" indent="-457200">
              <a:buFont typeface="+mj-lt"/>
              <a:buAutoNum type="arabicPeriod"/>
            </a:pPr>
            <a:r>
              <a:rPr lang="zh-CN" altLang="en-US" sz="2800" b="1" dirty="0" smtClean="0"/>
              <a:t>实现</a:t>
            </a:r>
            <a:r>
              <a:rPr lang="en-US" altLang="zh-CN" sz="2800" b="1" dirty="0" err="1" smtClean="0"/>
              <a:t>ModelLoaderFatory</a:t>
            </a:r>
            <a:endParaRPr lang="zh-CN" altLang="en-US" sz="2800" b="1" dirty="0" smtClean="0"/>
          </a:p>
          <a:p>
            <a:pPr marL="457200" indent="-457200">
              <a:buFont typeface="+mj-lt"/>
              <a:buAutoNum type="arabicPeriod"/>
            </a:pPr>
            <a:endParaRPr lang="zh-CN" altLang="en-US" sz="2800" b="1" dirty="0" smtClean="0"/>
          </a:p>
          <a:p>
            <a:pPr marL="457200" indent="-457200">
              <a:buFont typeface="+mj-lt"/>
              <a:buAutoNum type="arabicPeriod"/>
            </a:pPr>
            <a:r>
              <a:rPr lang="zh-CN" altLang="en-US" sz="2800" b="1" dirty="0" smtClean="0"/>
              <a:t>注册</a:t>
            </a:r>
            <a:r>
              <a:rPr lang="en-US" altLang="zh-CN" sz="2800" b="1" dirty="0" err="1" smtClean="0"/>
              <a:t>ModelLoader</a:t>
            </a:r>
            <a:endParaRPr kumimoji="1" lang="zh-CN" alt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/>
            </a:r>
            <a:br>
              <a:rPr lang="zh-CN" altLang="en-US" dirty="0"/>
            </a:br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150" y="2590800"/>
            <a:ext cx="10553700" cy="1676400"/>
          </a:xfrm>
          <a:prstGeom prst="rect">
            <a:avLst/>
          </a:prstGeom>
        </p:spPr>
      </p:pic>
      <p:sp>
        <p:nvSpPr>
          <p:cNvPr id="3" name="圆角矩形 2"/>
          <p:cNvSpPr/>
          <p:nvPr/>
        </p:nvSpPr>
        <p:spPr>
          <a:xfrm>
            <a:off x="1251678" y="1407795"/>
            <a:ext cx="2553877" cy="900507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 err="1" smtClean="0"/>
              <a:t>ModelLoader</a:t>
            </a:r>
            <a:endParaRPr kumimoji="1" lang="zh-CN" altLang="en-US" sz="2800" dirty="0"/>
          </a:p>
        </p:txBody>
      </p:sp>
      <p:sp>
        <p:nvSpPr>
          <p:cNvPr id="6" name="圆角矩形 5"/>
          <p:cNvSpPr/>
          <p:nvPr/>
        </p:nvSpPr>
        <p:spPr>
          <a:xfrm>
            <a:off x="3956984" y="768986"/>
            <a:ext cx="2421514" cy="110553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 err="1" smtClean="0"/>
              <a:t>DataFecher</a:t>
            </a:r>
            <a:endParaRPr kumimoji="1" lang="zh-CN" altLang="en-US" sz="2800" dirty="0"/>
          </a:p>
        </p:txBody>
      </p:sp>
      <p:sp>
        <p:nvSpPr>
          <p:cNvPr id="7" name="圆角矩形 6"/>
          <p:cNvSpPr/>
          <p:nvPr/>
        </p:nvSpPr>
        <p:spPr>
          <a:xfrm>
            <a:off x="6723828" y="1321752"/>
            <a:ext cx="3579899" cy="56927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 err="1" smtClean="0"/>
              <a:t>ResourceDecoder</a:t>
            </a:r>
            <a:endParaRPr kumimoji="1" lang="zh-CN" altLang="en-US" sz="2800" dirty="0"/>
          </a:p>
        </p:txBody>
      </p:sp>
      <p:cxnSp>
        <p:nvCxnSpPr>
          <p:cNvPr id="11" name="直接箭头连接符 10"/>
          <p:cNvCxnSpPr/>
          <p:nvPr/>
        </p:nvCxnSpPr>
        <p:spPr>
          <a:xfrm>
            <a:off x="3066585" y="2365065"/>
            <a:ext cx="568790" cy="79660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/>
          <p:nvPr/>
        </p:nvCxnSpPr>
        <p:spPr>
          <a:xfrm flipH="1">
            <a:off x="3956685" y="1874520"/>
            <a:ext cx="911860" cy="1287145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/>
          <p:nvPr/>
        </p:nvCxnSpPr>
        <p:spPr>
          <a:xfrm flipH="1">
            <a:off x="6838950" y="1851661"/>
            <a:ext cx="755030" cy="1310004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7256396"/>
              </p:ext>
            </p:extLst>
          </p:nvPr>
        </p:nvGraphicFramePr>
        <p:xfrm>
          <a:off x="1055075" y="1873119"/>
          <a:ext cx="9627792" cy="292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09264"/>
                <a:gridCol w="3209264"/>
                <a:gridCol w="3209264"/>
              </a:tblGrid>
              <a:tr h="359341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Input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 smtClean="0">
                          <a:solidFill>
                            <a:schemeClr val="tx1"/>
                          </a:solidFill>
                        </a:rPr>
                        <a:t>ModelLoader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Output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59341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File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 smtClean="0"/>
                        <a:t>ByteBufferFileLoader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 smtClean="0"/>
                        <a:t>ByteBuffer</a:t>
                      </a:r>
                      <a:endParaRPr lang="zh-CN" altLang="en-US" dirty="0"/>
                    </a:p>
                  </a:txBody>
                  <a:tcPr/>
                </a:tc>
              </a:tr>
              <a:tr h="359341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Uri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 smtClean="0"/>
                        <a:t>UriLoader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 smtClean="0"/>
                        <a:t>InputStream</a:t>
                      </a:r>
                      <a:endParaRPr lang="zh-CN" altLang="en-US" dirty="0"/>
                    </a:p>
                  </a:txBody>
                  <a:tcPr/>
                </a:tc>
              </a:tr>
              <a:tr h="359341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String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 smtClean="0"/>
                        <a:t>DataUrlLoader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 smtClean="0"/>
                        <a:t>InputStream</a:t>
                      </a:r>
                      <a:endParaRPr lang="zh-CN" altLang="en-US" dirty="0"/>
                    </a:p>
                  </a:txBody>
                  <a:tcPr/>
                </a:tc>
              </a:tr>
              <a:tr h="359341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Uri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 smtClean="0"/>
                        <a:t>HttpUriLoader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 smtClean="0"/>
                        <a:t>InputStream</a:t>
                      </a:r>
                      <a:endParaRPr lang="zh-CN" altLang="en-US" dirty="0"/>
                    </a:p>
                  </a:txBody>
                  <a:tcPr/>
                </a:tc>
              </a:tr>
              <a:tr h="359341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 smtClean="0"/>
                        <a:t>GlideUrl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 smtClean="0"/>
                        <a:t>HttpGlideUrlLoader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 smtClean="0"/>
                        <a:t>InputStream</a:t>
                      </a:r>
                      <a:endParaRPr lang="zh-CN" altLang="en-US" dirty="0"/>
                    </a:p>
                  </a:txBody>
                  <a:tcPr/>
                </a:tc>
              </a:tr>
              <a:tr h="359341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…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…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…</a:t>
                      </a:r>
                      <a:endParaRPr lang="zh-CN" altLang="en-US" dirty="0"/>
                    </a:p>
                  </a:txBody>
                  <a:tcPr/>
                </a:tc>
              </a:tr>
              <a:tr h="359341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...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 smtClean="0"/>
                        <a:t>...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 smtClean="0"/>
                        <a:t>...</a:t>
                      </a:r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文本框 2"/>
          <p:cNvSpPr txBox="1"/>
          <p:nvPr/>
        </p:nvSpPr>
        <p:spPr>
          <a:xfrm>
            <a:off x="1910993" y="386161"/>
            <a:ext cx="3863083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err="1" smtClean="0"/>
              <a:t>Glide.with</a:t>
            </a:r>
            <a:r>
              <a:rPr kumimoji="1" lang="en-US" altLang="zh-CN" dirty="0" smtClean="0"/>
              <a:t>(context).</a:t>
            </a:r>
            <a:r>
              <a:rPr kumimoji="1" lang="en-US" altLang="zh-CN" b="1" dirty="0" smtClean="0">
                <a:solidFill>
                  <a:srgbClr val="0070C0"/>
                </a:solidFill>
              </a:rPr>
              <a:t>load().</a:t>
            </a:r>
            <a:r>
              <a:rPr kumimoji="1" lang="en-US" altLang="zh-CN" dirty="0" smtClean="0"/>
              <a:t>into()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910758" y="875101"/>
            <a:ext cx="4258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err="1" smtClean="0"/>
              <a:t>Glide.with</a:t>
            </a:r>
            <a:r>
              <a:rPr kumimoji="1" lang="en-US" altLang="zh-CN" dirty="0" smtClean="0"/>
              <a:t>(context).</a:t>
            </a:r>
            <a:r>
              <a:rPr kumimoji="1" lang="en-US" altLang="zh-CN" b="1" dirty="0" smtClean="0">
                <a:solidFill>
                  <a:srgbClr val="0070C0"/>
                </a:solidFill>
              </a:rPr>
              <a:t>load(</a:t>
            </a:r>
            <a:r>
              <a:rPr kumimoji="1" lang="en-US" altLang="zh-CN" b="1" dirty="0" err="1" smtClean="0">
                <a:solidFill>
                  <a:srgbClr val="0070C0"/>
                </a:solidFill>
              </a:rPr>
              <a:t>uri</a:t>
            </a:r>
            <a:r>
              <a:rPr kumimoji="1" lang="en-US" altLang="zh-CN" b="1" dirty="0" smtClean="0">
                <a:solidFill>
                  <a:srgbClr val="0070C0"/>
                </a:solidFill>
              </a:rPr>
              <a:t>).</a:t>
            </a:r>
            <a:r>
              <a:rPr kumimoji="1" lang="en-US" altLang="zh-CN" dirty="0" smtClean="0"/>
              <a:t>into()</a:t>
            </a: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1595" y="4964662"/>
            <a:ext cx="5905500" cy="1676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优点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简单易用的</a:t>
            </a:r>
            <a:r>
              <a:rPr kumimoji="1" lang="en-US" altLang="zh-CN" dirty="0" smtClean="0"/>
              <a:t>API</a:t>
            </a:r>
            <a:endParaRPr kumimoji="1" lang="zh-CN" altLang="en-US" dirty="0" smtClean="0"/>
          </a:p>
          <a:p>
            <a:r>
              <a:rPr kumimoji="1" lang="zh-CN" altLang="en-US" dirty="0" smtClean="0"/>
              <a:t>生命周期绑定</a:t>
            </a:r>
          </a:p>
          <a:p>
            <a:r>
              <a:rPr kumimoji="1" lang="zh-CN" altLang="en-US" dirty="0" smtClean="0"/>
              <a:t>缓存设计</a:t>
            </a:r>
            <a:r>
              <a:rPr lang="zh-CN" altLang="en-US" dirty="0" smtClean="0"/>
              <a:t>（</a:t>
            </a:r>
            <a:r>
              <a:rPr lang="en-US" altLang="zh-CN" dirty="0" smtClean="0"/>
              <a:t>LRU</a:t>
            </a:r>
            <a:r>
              <a:rPr lang="zh-CN" altLang="en-US" dirty="0" smtClean="0"/>
              <a:t>算法）</a:t>
            </a:r>
            <a:endParaRPr kumimoji="1" lang="zh-CN" altLang="en-US" dirty="0" smtClean="0"/>
          </a:p>
          <a:p>
            <a:r>
              <a:rPr kumimoji="1" lang="zh-CN" altLang="en-US" dirty="0" smtClean="0"/>
              <a:t>完善的加载过程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298570" y="703386"/>
            <a:ext cx="10178322" cy="3593591"/>
          </a:xfrm>
        </p:spPr>
        <p:txBody>
          <a:bodyPr>
            <a:noAutofit/>
          </a:bodyPr>
          <a:lstStyle/>
          <a:p>
            <a:pPr marL="457200" indent="-457200">
              <a:buFont typeface="+mj-lt"/>
              <a:buAutoNum type="arabicPeriod"/>
            </a:pPr>
            <a:endParaRPr lang="zh-CN" altLang="en-US" sz="2800" b="1" dirty="0" smtClean="0"/>
          </a:p>
          <a:p>
            <a:pPr marL="457200" indent="-457200">
              <a:buFont typeface="+mj-lt"/>
              <a:buAutoNum type="arabicPeriod"/>
            </a:pPr>
            <a:r>
              <a:rPr lang="zh-CN" altLang="en-US" sz="2800" b="1" dirty="0" smtClean="0"/>
              <a:t>实现</a:t>
            </a:r>
            <a:r>
              <a:rPr lang="en-US" altLang="zh-CN" sz="2800" b="1" dirty="0" err="1" smtClean="0"/>
              <a:t>ModelLoader</a:t>
            </a:r>
            <a:endParaRPr lang="zh-CN" altLang="en-US" sz="2800" b="1" dirty="0" smtClean="0"/>
          </a:p>
          <a:p>
            <a:pPr marL="457200" indent="-457200">
              <a:buFont typeface="+mj-lt"/>
              <a:buAutoNum type="arabicPeriod"/>
            </a:pPr>
            <a:endParaRPr lang="zh-CN" altLang="en-US" sz="2800" b="1" dirty="0" smtClean="0"/>
          </a:p>
          <a:p>
            <a:pPr marL="457200" indent="-457200">
              <a:buFont typeface="+mj-lt"/>
              <a:buAutoNum type="arabicPeriod"/>
            </a:pPr>
            <a:r>
              <a:rPr lang="zh-CN" altLang="en-US" sz="2800" b="1" dirty="0" smtClean="0"/>
              <a:t>实现</a:t>
            </a:r>
            <a:r>
              <a:rPr lang="en-US" altLang="zh-CN" sz="2800" b="1" dirty="0" err="1" smtClean="0"/>
              <a:t>DataFetcher</a:t>
            </a:r>
            <a:endParaRPr lang="zh-CN" altLang="en-US" sz="2800" b="1" dirty="0" smtClean="0"/>
          </a:p>
          <a:p>
            <a:pPr marL="457200" indent="-457200">
              <a:buFont typeface="+mj-lt"/>
              <a:buAutoNum type="arabicPeriod"/>
            </a:pPr>
            <a:endParaRPr lang="zh-CN" altLang="en-US" sz="2800" b="1" dirty="0" smtClean="0"/>
          </a:p>
          <a:p>
            <a:pPr marL="457200" indent="-457200">
              <a:buFont typeface="+mj-lt"/>
              <a:buAutoNum type="arabicPeriod"/>
            </a:pPr>
            <a:r>
              <a:rPr lang="zh-CN" altLang="en-US" sz="2800" b="1" dirty="0" smtClean="0"/>
              <a:t>实现</a:t>
            </a:r>
            <a:r>
              <a:rPr lang="en-US" altLang="zh-CN" sz="2800" b="1" dirty="0" err="1" smtClean="0"/>
              <a:t>ModelLoaderFatory</a:t>
            </a:r>
            <a:endParaRPr lang="zh-CN" altLang="en-US" sz="2800" b="1" dirty="0" smtClean="0"/>
          </a:p>
          <a:p>
            <a:pPr marL="457200" indent="-457200">
              <a:buFont typeface="+mj-lt"/>
              <a:buAutoNum type="arabicPeriod"/>
            </a:pPr>
            <a:endParaRPr lang="zh-CN" altLang="en-US" sz="2800" b="1" dirty="0" smtClean="0"/>
          </a:p>
          <a:p>
            <a:pPr marL="457200" indent="-457200">
              <a:buFont typeface="+mj-lt"/>
              <a:buAutoNum type="arabicPeriod"/>
            </a:pPr>
            <a:r>
              <a:rPr lang="zh-CN" altLang="en-US" sz="2800" b="1" dirty="0" smtClean="0">
                <a:solidFill>
                  <a:srgbClr val="0070C0"/>
                </a:solidFill>
              </a:rPr>
              <a:t>注册</a:t>
            </a:r>
            <a:r>
              <a:rPr lang="en-US" altLang="zh-CN" sz="2800" b="1" dirty="0" err="1" smtClean="0">
                <a:solidFill>
                  <a:srgbClr val="0070C0"/>
                </a:solidFill>
              </a:rPr>
              <a:t>ModelLoader</a:t>
            </a:r>
            <a:endParaRPr kumimoji="1" lang="en-US" altLang="zh-CN" sz="2800" b="1" dirty="0" err="1" smtClean="0">
              <a:solidFill>
                <a:srgbClr val="0070C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 flipV="1">
            <a:off x="1251585" y="247650"/>
            <a:ext cx="10178415" cy="134620"/>
          </a:xfrm>
        </p:spPr>
        <p:txBody>
          <a:bodyPr>
            <a:normAutofit fontScale="90000"/>
          </a:bodyPr>
          <a:lstStyle/>
          <a:p>
            <a:r>
              <a:rPr lang="en-US" altLang="zh-CN"/>
              <a:t> </a:t>
            </a:r>
            <a:endParaRPr lang="en-US" altLang="zh-CN">
              <a:latin typeface="Marion" panose="02020502060400020003" charset="0"/>
            </a:endParaRPr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</p:nvPr>
        </p:nvGraphicFramePr>
        <p:xfrm>
          <a:off x="1162143" y="1945641"/>
          <a:ext cx="10178415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92805"/>
                <a:gridCol w="3392805"/>
                <a:gridCol w="3392805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Input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 smtClean="0">
                          <a:solidFill>
                            <a:schemeClr val="tx1"/>
                          </a:solidFill>
                        </a:rPr>
                        <a:t>ModelLoader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Output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File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 smtClean="0"/>
                        <a:t>ByteBufferFileLoader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 smtClean="0"/>
                        <a:t>ByteBuffer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File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 smtClean="0"/>
                        <a:t>FileLoader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 smtClean="0"/>
                        <a:t>InputStream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String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 smtClean="0"/>
                        <a:t>DataUrlLoader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 smtClean="0"/>
                        <a:t>InputStream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Uri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 smtClean="0"/>
                        <a:t>HttpUriLoader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 smtClean="0"/>
                        <a:t>InputStream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 smtClean="0"/>
                        <a:t>GlideUrl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 smtClean="0"/>
                        <a:t>HttpGlideUrlLoader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 smtClean="0"/>
                        <a:t>InputStream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…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…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…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solidFill>
                            <a:srgbClr val="0070C0"/>
                          </a:solidFill>
                        </a:rPr>
                        <a:t>String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err="1" smtClean="0">
                          <a:solidFill>
                            <a:srgbClr val="0070C0"/>
                          </a:solidFill>
                        </a:rPr>
                        <a:t>MyModelLoader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err="1" smtClean="0">
                          <a:solidFill>
                            <a:srgbClr val="0070C0"/>
                          </a:solidFill>
                        </a:rPr>
                        <a:t>InputStream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1162050" y="929640"/>
            <a:ext cx="49066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/>
              <a:t>4.</a:t>
            </a:r>
            <a:r>
              <a:rPr lang="zh-CN" altLang="en-US" sz="2800"/>
              <a:t>注册</a:t>
            </a:r>
            <a:r>
              <a:rPr lang="en-US" altLang="zh-CN" sz="2800"/>
              <a:t>ModelLoader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51441" y="850838"/>
            <a:ext cx="10201883" cy="253440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1698703" y="4110105"/>
            <a:ext cx="882804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333333"/>
                </a:solidFill>
                <a:latin typeface="Helvetica Neue" charset="0"/>
              </a:rPr>
              <a:t>compile </a:t>
            </a:r>
            <a:r>
              <a:rPr lang="en-US" altLang="zh-CN" dirty="0" smtClean="0">
                <a:solidFill>
                  <a:srgbClr val="DD2200"/>
                </a:solidFill>
                <a:latin typeface="Helvetica Neue" charset="0"/>
              </a:rPr>
              <a:t>‘com.github.bumptech.glide:annotations:4.8.0’</a:t>
            </a:r>
            <a:endParaRPr lang="zh-CN" altLang="en-US" dirty="0" smtClean="0">
              <a:solidFill>
                <a:srgbClr val="DD2200"/>
              </a:solidFill>
              <a:latin typeface="Helvetica Neue" charset="0"/>
            </a:endParaRPr>
          </a:p>
          <a:p>
            <a:r>
              <a:rPr lang="en-US" altLang="zh-CN" dirty="0" smtClean="0">
                <a:solidFill>
                  <a:srgbClr val="333333"/>
                </a:solidFill>
                <a:latin typeface="Helvetica Neue" charset="0"/>
              </a:rPr>
              <a:t> </a:t>
            </a:r>
            <a:r>
              <a:rPr lang="en-US" altLang="zh-CN" dirty="0" err="1">
                <a:solidFill>
                  <a:srgbClr val="333333"/>
                </a:solidFill>
                <a:latin typeface="Helvetica Neue" charset="0"/>
              </a:rPr>
              <a:t>annotationProcessor</a:t>
            </a:r>
            <a:r>
              <a:rPr lang="en-US" altLang="zh-CN" dirty="0">
                <a:solidFill>
                  <a:srgbClr val="333333"/>
                </a:solidFill>
                <a:latin typeface="Helvetica Neue" charset="0"/>
              </a:rPr>
              <a:t> </a:t>
            </a:r>
            <a:r>
              <a:rPr lang="en-US" altLang="zh-CN" dirty="0" smtClean="0">
                <a:solidFill>
                  <a:srgbClr val="DD2200"/>
                </a:solidFill>
                <a:latin typeface="Helvetica Neue" charset="0"/>
              </a:rPr>
              <a:t>‘com.github.bumptech.glide:compiler:4.8.0’</a:t>
            </a:r>
            <a:r>
              <a:rPr lang="en-US" altLang="zh-CN" dirty="0" smtClean="0">
                <a:solidFill>
                  <a:srgbClr val="333333"/>
                </a:solidFill>
                <a:latin typeface="Helvetica Neue" charset="0"/>
              </a:rPr>
              <a:t> </a:t>
            </a:r>
            <a:endParaRPr lang="zh-CN" altLang="en-US" dirty="0" smtClean="0">
              <a:solidFill>
                <a:srgbClr val="333333"/>
              </a:solidFill>
              <a:latin typeface="Helvetica Neue" charset="0"/>
            </a:endParaRPr>
          </a:p>
          <a:p>
            <a:endParaRPr lang="en-US" altLang="zh-CN" dirty="0">
              <a:solidFill>
                <a:srgbClr val="333333"/>
              </a:solidFill>
              <a:latin typeface="Helvetica Neue" charset="0"/>
            </a:endParaRPr>
          </a:p>
          <a:p>
            <a:r>
              <a:rPr lang="zh-CN" altLang="en-US" dirty="0" smtClean="0">
                <a:solidFill>
                  <a:srgbClr val="333333"/>
                </a:solidFill>
                <a:latin typeface="Helvetica Neue" charset="0"/>
              </a:rPr>
              <a:t>在</a:t>
            </a:r>
            <a:r>
              <a:rPr lang="zh-CN" altLang="en-US" dirty="0">
                <a:solidFill>
                  <a:srgbClr val="333333"/>
                </a:solidFill>
                <a:latin typeface="Helvetica Neue" charset="0"/>
              </a:rPr>
              <a:t>你的 </a:t>
            </a:r>
            <a:r>
              <a:rPr lang="en-US" altLang="zh-CN" dirty="0" err="1">
                <a:solidFill>
                  <a:srgbClr val="333333"/>
                </a:solidFill>
                <a:latin typeface="Helvetica Neue" charset="0"/>
              </a:rPr>
              <a:t>proguard.cfg</a:t>
            </a:r>
            <a:r>
              <a:rPr lang="en-US" altLang="zh-CN" dirty="0">
                <a:solidFill>
                  <a:srgbClr val="333333"/>
                </a:solidFill>
                <a:latin typeface="Helvetica Neue" charset="0"/>
              </a:rPr>
              <a:t> </a:t>
            </a:r>
            <a:r>
              <a:rPr lang="zh-CN" altLang="en-US" dirty="0">
                <a:solidFill>
                  <a:srgbClr val="333333"/>
                </a:solidFill>
                <a:latin typeface="Helvetica Neue" charset="0"/>
              </a:rPr>
              <a:t>中 </a:t>
            </a:r>
            <a:r>
              <a:rPr lang="en-US" altLang="zh-CN" dirty="0">
                <a:solidFill>
                  <a:srgbClr val="333333"/>
                </a:solidFill>
                <a:latin typeface="Helvetica Neue" charset="0"/>
              </a:rPr>
              <a:t>keep </a:t>
            </a:r>
            <a:r>
              <a:rPr lang="zh-CN" altLang="en-US" dirty="0">
                <a:solidFill>
                  <a:srgbClr val="333333"/>
                </a:solidFill>
                <a:latin typeface="Helvetica Neue" charset="0"/>
              </a:rPr>
              <a:t>住你的 </a:t>
            </a:r>
            <a:r>
              <a:rPr lang="en-US" altLang="zh-CN" dirty="0" err="1">
                <a:solidFill>
                  <a:srgbClr val="333333"/>
                </a:solidFill>
                <a:latin typeface="Helvetica Neue" charset="0"/>
              </a:rPr>
              <a:t>AppGlideModule</a:t>
            </a:r>
            <a:r>
              <a:rPr lang="en-US" altLang="zh-CN" dirty="0">
                <a:solidFill>
                  <a:srgbClr val="333333"/>
                </a:solidFill>
                <a:latin typeface="Helvetica Neue" charset="0"/>
              </a:rPr>
              <a:t> </a:t>
            </a:r>
            <a:r>
              <a:rPr lang="zh-CN" altLang="en-US" dirty="0">
                <a:solidFill>
                  <a:srgbClr val="333333"/>
                </a:solidFill>
                <a:latin typeface="Helvetica Neue" charset="0"/>
              </a:rPr>
              <a:t>实现：</a:t>
            </a:r>
          </a:p>
          <a:p>
            <a:r>
              <a:rPr lang="en-US" altLang="zh-CN" dirty="0">
                <a:solidFill>
                  <a:srgbClr val="333333"/>
                </a:solidFill>
                <a:latin typeface="Helvetica Neue" charset="0"/>
              </a:rPr>
              <a:t>-keep public class extends </a:t>
            </a:r>
            <a:r>
              <a:rPr lang="en-US" altLang="zh-CN" dirty="0" err="1" smtClean="0">
                <a:solidFill>
                  <a:srgbClr val="333333"/>
                </a:solidFill>
                <a:latin typeface="Helvetica Neue" charset="0"/>
              </a:rPr>
              <a:t>com.bumptech.glide.module.AppGlideModule</a:t>
            </a:r>
            <a:endParaRPr lang="zh-CN" altLang="en-US" dirty="0">
              <a:solidFill>
                <a:srgbClr val="333333"/>
              </a:solidFill>
              <a:latin typeface="Helvetica Neue" charset="0"/>
            </a:endParaRPr>
          </a:p>
          <a:p>
            <a:r>
              <a:rPr lang="en-US" altLang="zh-CN" dirty="0" smtClean="0">
                <a:solidFill>
                  <a:srgbClr val="333333"/>
                </a:solidFill>
                <a:latin typeface="Helvetica Neue" charset="0"/>
              </a:rPr>
              <a:t>-</a:t>
            </a:r>
            <a:r>
              <a:rPr lang="en-US" altLang="zh-CN" dirty="0">
                <a:solidFill>
                  <a:srgbClr val="333333"/>
                </a:solidFill>
                <a:latin typeface="Helvetica Neue" charset="0"/>
              </a:rPr>
              <a:t>keep class </a:t>
            </a:r>
            <a:r>
              <a:rPr lang="en-US" altLang="zh-CN" dirty="0" err="1">
                <a:solidFill>
                  <a:srgbClr val="333333"/>
                </a:solidFill>
                <a:latin typeface="Helvetica Neue" charset="0"/>
              </a:rPr>
              <a:t>com.bumptech.glide.GeneratedAppGlideModuleImpl</a:t>
            </a:r>
            <a:endParaRPr lang="en-US" altLang="zh-CN" b="0" i="0" dirty="0">
              <a:solidFill>
                <a:srgbClr val="333333"/>
              </a:solidFill>
              <a:effectLst/>
              <a:latin typeface="Helvetica Neue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884556" y="1650380"/>
            <a:ext cx="357954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 err="1" smtClean="0"/>
              <a:t>Glide.with</a:t>
            </a:r>
            <a:r>
              <a:rPr kumimoji="1" lang="en-US" altLang="zh-CN" sz="2800" dirty="0" smtClean="0"/>
              <a:t>(context)</a:t>
            </a:r>
            <a:endParaRPr kumimoji="1" lang="zh-CN" altLang="en-US" sz="2800" dirty="0" smtClean="0"/>
          </a:p>
          <a:p>
            <a:r>
              <a:rPr kumimoji="1" lang="zh-CN" altLang="en-US" sz="2800" dirty="0"/>
              <a:t> </a:t>
            </a:r>
            <a:r>
              <a:rPr kumimoji="1" lang="zh-CN" altLang="en-US" sz="2800" dirty="0" smtClean="0"/>
              <a:t>       </a:t>
            </a:r>
            <a:r>
              <a:rPr kumimoji="1" lang="en-US" altLang="zh-CN" sz="2800" dirty="0" smtClean="0"/>
              <a:t>.load(</a:t>
            </a:r>
            <a:r>
              <a:rPr kumimoji="1" lang="en-US" altLang="zh-CN" sz="2800" dirty="0" err="1" smtClean="0"/>
              <a:t>url</a:t>
            </a:r>
            <a:r>
              <a:rPr kumimoji="1" lang="en-US" altLang="zh-CN" sz="2800" dirty="0" smtClean="0"/>
              <a:t>)</a:t>
            </a:r>
            <a:endParaRPr kumimoji="1" lang="zh-CN" altLang="en-US" sz="2800" dirty="0" smtClean="0"/>
          </a:p>
          <a:p>
            <a:r>
              <a:rPr kumimoji="1" lang="zh-CN" altLang="en-US" sz="2800" dirty="0"/>
              <a:t> </a:t>
            </a:r>
            <a:r>
              <a:rPr kumimoji="1" lang="zh-CN" altLang="en-US" sz="2800" dirty="0" smtClean="0"/>
              <a:t>       </a:t>
            </a:r>
            <a:r>
              <a:rPr kumimoji="1" lang="en-US" altLang="zh-CN" sz="2800" dirty="0" smtClean="0"/>
              <a:t>.into()</a:t>
            </a:r>
            <a:endParaRPr kumimoji="1" lang="zh-CN" altLang="en-US" sz="2800" dirty="0"/>
          </a:p>
        </p:txBody>
      </p:sp>
      <p:sp>
        <p:nvSpPr>
          <p:cNvPr id="5" name="文本框 4"/>
          <p:cNvSpPr txBox="1"/>
          <p:nvPr/>
        </p:nvSpPr>
        <p:spPr>
          <a:xfrm>
            <a:off x="6865434" y="1650380"/>
            <a:ext cx="357954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 err="1" smtClean="0"/>
              <a:t>GlideApp.with</a:t>
            </a:r>
            <a:r>
              <a:rPr kumimoji="1" lang="en-US" altLang="zh-CN" sz="2800" dirty="0" smtClean="0"/>
              <a:t>(context)</a:t>
            </a:r>
            <a:endParaRPr kumimoji="1" lang="zh-CN" altLang="en-US" sz="2800" dirty="0" smtClean="0"/>
          </a:p>
          <a:p>
            <a:r>
              <a:rPr kumimoji="1" lang="zh-CN" altLang="en-US" sz="2800" dirty="0"/>
              <a:t> </a:t>
            </a:r>
            <a:r>
              <a:rPr kumimoji="1" lang="zh-CN" altLang="en-US" sz="2800" dirty="0" smtClean="0"/>
              <a:t>       </a:t>
            </a:r>
            <a:r>
              <a:rPr kumimoji="1" lang="en-US" altLang="zh-CN" sz="2800" dirty="0" smtClean="0"/>
              <a:t>.load(</a:t>
            </a:r>
            <a:r>
              <a:rPr kumimoji="1" lang="en-US" altLang="zh-CN" sz="2800" dirty="0" err="1" smtClean="0"/>
              <a:t>url</a:t>
            </a:r>
            <a:r>
              <a:rPr kumimoji="1" lang="en-US" altLang="zh-CN" sz="2800" dirty="0" smtClean="0"/>
              <a:t>)</a:t>
            </a:r>
            <a:endParaRPr kumimoji="1" lang="zh-CN" altLang="en-US" sz="2800" dirty="0" smtClean="0"/>
          </a:p>
          <a:p>
            <a:r>
              <a:rPr kumimoji="1" lang="zh-CN" altLang="en-US" sz="2800" dirty="0"/>
              <a:t> </a:t>
            </a:r>
            <a:r>
              <a:rPr kumimoji="1" lang="zh-CN" altLang="en-US" sz="2800" dirty="0" smtClean="0"/>
              <a:t>       </a:t>
            </a:r>
            <a:r>
              <a:rPr kumimoji="1" lang="en-US" altLang="zh-CN" sz="2800" dirty="0" smtClean="0"/>
              <a:t>.into()</a:t>
            </a:r>
            <a:endParaRPr kumimoji="1" lang="zh-CN" altLang="en-US" sz="2800" dirty="0"/>
          </a:p>
        </p:txBody>
      </p:sp>
      <p:cxnSp>
        <p:nvCxnSpPr>
          <p:cNvPr id="7" name="直线箭头连接符 6"/>
          <p:cNvCxnSpPr/>
          <p:nvPr/>
        </p:nvCxnSpPr>
        <p:spPr>
          <a:xfrm>
            <a:off x="5185317" y="2464420"/>
            <a:ext cx="13716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0667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298570" y="703386"/>
            <a:ext cx="10178322" cy="3593591"/>
          </a:xfrm>
        </p:spPr>
        <p:txBody>
          <a:bodyPr>
            <a:noAutofit/>
          </a:bodyPr>
          <a:lstStyle/>
          <a:p>
            <a:pPr marL="457200" indent="-457200">
              <a:buFont typeface="+mj-lt"/>
              <a:buAutoNum type="arabicPeriod"/>
            </a:pPr>
            <a:endParaRPr lang="zh-CN" altLang="en-US" sz="2800" b="1" dirty="0" smtClean="0"/>
          </a:p>
          <a:p>
            <a:pPr marL="457200" indent="-457200">
              <a:buFont typeface="+mj-lt"/>
              <a:buAutoNum type="arabicPeriod"/>
            </a:pPr>
            <a:r>
              <a:rPr lang="zh-CN" altLang="en-US" sz="2800" b="1" dirty="0" smtClean="0"/>
              <a:t>实现</a:t>
            </a:r>
            <a:r>
              <a:rPr lang="en-US" altLang="zh-CN" sz="2800" b="1" dirty="0" err="1" smtClean="0"/>
              <a:t>ModelLoader</a:t>
            </a:r>
            <a:endParaRPr lang="zh-CN" altLang="en-US" sz="2800" b="1" dirty="0" smtClean="0"/>
          </a:p>
          <a:p>
            <a:pPr marL="457200" indent="-457200">
              <a:buFont typeface="+mj-lt"/>
              <a:buAutoNum type="arabicPeriod"/>
            </a:pPr>
            <a:endParaRPr lang="zh-CN" altLang="en-US" sz="2800" b="1" dirty="0" smtClean="0"/>
          </a:p>
          <a:p>
            <a:pPr marL="457200" indent="-457200">
              <a:buFont typeface="+mj-lt"/>
              <a:buAutoNum type="arabicPeriod"/>
            </a:pPr>
            <a:r>
              <a:rPr lang="zh-CN" altLang="en-US" sz="2800" b="1" dirty="0" smtClean="0"/>
              <a:t>实现</a:t>
            </a:r>
            <a:r>
              <a:rPr lang="en-US" altLang="zh-CN" sz="2800" b="1" dirty="0" err="1" smtClean="0"/>
              <a:t>DataFetcher</a:t>
            </a:r>
            <a:endParaRPr lang="zh-CN" altLang="en-US" sz="2800" b="1" dirty="0" smtClean="0"/>
          </a:p>
          <a:p>
            <a:pPr marL="457200" indent="-457200">
              <a:buFont typeface="+mj-lt"/>
              <a:buAutoNum type="arabicPeriod"/>
            </a:pPr>
            <a:endParaRPr lang="zh-CN" altLang="en-US" sz="2800" b="1" dirty="0" smtClean="0"/>
          </a:p>
          <a:p>
            <a:pPr marL="457200" indent="-457200">
              <a:buFont typeface="+mj-lt"/>
              <a:buAutoNum type="arabicPeriod"/>
            </a:pPr>
            <a:r>
              <a:rPr lang="zh-CN" altLang="en-US" sz="2800" b="1" dirty="0" smtClean="0">
                <a:solidFill>
                  <a:srgbClr val="0070C0"/>
                </a:solidFill>
              </a:rPr>
              <a:t>实现</a:t>
            </a:r>
            <a:r>
              <a:rPr lang="en-US" altLang="zh-CN" sz="2800" b="1" dirty="0" err="1" smtClean="0">
                <a:solidFill>
                  <a:srgbClr val="0070C0"/>
                </a:solidFill>
              </a:rPr>
              <a:t>ModelLoaderFatory</a:t>
            </a:r>
            <a:endParaRPr lang="zh-CN" altLang="en-US" sz="2800" b="1" dirty="0" smtClean="0"/>
          </a:p>
          <a:p>
            <a:pPr marL="457200" indent="-457200">
              <a:buFont typeface="+mj-lt"/>
              <a:buAutoNum type="arabicPeriod"/>
            </a:pPr>
            <a:endParaRPr lang="zh-CN" altLang="en-US" sz="2800" b="1" dirty="0" smtClean="0"/>
          </a:p>
          <a:p>
            <a:pPr marL="457200" indent="-457200">
              <a:buFont typeface="+mj-lt"/>
              <a:buAutoNum type="arabicPeriod"/>
            </a:pPr>
            <a:r>
              <a:rPr lang="zh-CN" altLang="en-US" sz="2800" b="1" dirty="0" smtClean="0"/>
              <a:t>注册</a:t>
            </a:r>
            <a:r>
              <a:rPr lang="en-US" altLang="zh-CN" sz="2800" b="1" dirty="0" err="1" smtClean="0"/>
              <a:t>ModelLoader</a:t>
            </a:r>
            <a:endParaRPr kumimoji="1" lang="zh-CN" alt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7947" y="-4368"/>
            <a:ext cx="7723117" cy="6858000"/>
          </a:xfrm>
          <a:prstGeom prst="rect">
            <a:avLst/>
          </a:prstGeom>
        </p:spPr>
      </p:pic>
      <p:sp>
        <p:nvSpPr>
          <p:cNvPr id="8" name="椭圆 7"/>
          <p:cNvSpPr/>
          <p:nvPr/>
        </p:nvSpPr>
        <p:spPr>
          <a:xfrm>
            <a:off x="6797963" y="2369181"/>
            <a:ext cx="3473297" cy="2623221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                               </a:t>
            </a:r>
            <a:r>
              <a:rPr lang="zh-CN" altLang="en-US" dirty="0" smtClean="0"/>
              <a:t>       </a:t>
            </a:r>
            <a:r>
              <a:rPr lang="en-US" altLang="zh-CN" dirty="0" smtClean="0"/>
              <a:t>C</a:t>
            </a:r>
            <a:endParaRPr lang="en-US" altLang="zh-CN" dirty="0"/>
          </a:p>
        </p:txBody>
      </p:sp>
      <p:sp>
        <p:nvSpPr>
          <p:cNvPr id="9" name="椭圆 8"/>
          <p:cNvSpPr/>
          <p:nvPr/>
        </p:nvSpPr>
        <p:spPr>
          <a:xfrm>
            <a:off x="2935701" y="2477802"/>
            <a:ext cx="2643505" cy="2514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                    B</a:t>
            </a:r>
          </a:p>
        </p:txBody>
      </p:sp>
      <p:sp>
        <p:nvSpPr>
          <p:cNvPr id="10" name="椭圆 9"/>
          <p:cNvSpPr/>
          <p:nvPr/>
        </p:nvSpPr>
        <p:spPr>
          <a:xfrm>
            <a:off x="3231887" y="3068987"/>
            <a:ext cx="1258570" cy="133223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A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585320" y="310473"/>
            <a:ext cx="5635488" cy="197478"/>
          </a:xfrm>
        </p:spPr>
        <p:txBody>
          <a:bodyPr>
            <a:noAutofit/>
          </a:bodyPr>
          <a:lstStyle/>
          <a:p>
            <a:r>
              <a:rPr kumimoji="1" lang="zh-CN" altLang="en-US" sz="2800" dirty="0" smtClean="0"/>
              <a:t>装饰者模式</a:t>
            </a:r>
            <a:endParaRPr kumimoji="1" lang="zh-CN" altLang="en-US" sz="2800" dirty="0"/>
          </a:p>
        </p:txBody>
      </p:sp>
      <p:sp>
        <p:nvSpPr>
          <p:cNvPr id="11" name="椭圆 10"/>
          <p:cNvSpPr/>
          <p:nvPr/>
        </p:nvSpPr>
        <p:spPr>
          <a:xfrm>
            <a:off x="7003953" y="3068987"/>
            <a:ext cx="1258570" cy="133223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743562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2292226" y="5338008"/>
            <a:ext cx="93495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new </a:t>
            </a:r>
            <a:r>
              <a:rPr lang="en-US" altLang="zh-CN" sz="2800" dirty="0" err="1" smtClean="0"/>
              <a:t>BufferedOutputStream</a:t>
            </a:r>
            <a:r>
              <a:rPr lang="en-US" altLang="zh-CN" sz="2800" dirty="0" smtClean="0"/>
              <a:t>(new </a:t>
            </a:r>
            <a:r>
              <a:rPr lang="en-US" altLang="zh-CN" sz="2800" dirty="0" err="1" smtClean="0"/>
              <a:t>FileOutputStream</a:t>
            </a:r>
            <a:r>
              <a:rPr lang="en-US" altLang="zh-CN" sz="2800" dirty="0" smtClean="0"/>
              <a:t>())</a:t>
            </a:r>
            <a:endParaRPr lang="en-US" altLang="zh-CN" sz="2800" dirty="0"/>
          </a:p>
        </p:txBody>
      </p:sp>
      <p:sp>
        <p:nvSpPr>
          <p:cNvPr id="10" name="内容占位符 2"/>
          <p:cNvSpPr>
            <a:spLocks noGrp="1"/>
          </p:cNvSpPr>
          <p:nvPr/>
        </p:nvSpPr>
        <p:spPr>
          <a:xfrm>
            <a:off x="1779270" y="5960745"/>
            <a:ext cx="10178415" cy="4794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2800" dirty="0"/>
              <a:t>仅仅对</a:t>
            </a:r>
            <a:r>
              <a:rPr lang="en-US" altLang="zh-CN" sz="2800" dirty="0" err="1"/>
              <a:t>url</a:t>
            </a:r>
            <a:r>
              <a:rPr lang="zh-CN" altLang="en-US" sz="2800" dirty="0"/>
              <a:t>做一点装饰，其余的工作</a:t>
            </a:r>
            <a:r>
              <a:rPr lang="en-US" altLang="zh-CN" sz="2800" dirty="0"/>
              <a:t>Glide</a:t>
            </a:r>
            <a:r>
              <a:rPr lang="zh-CN" altLang="en-US" sz="2800" dirty="0"/>
              <a:t>已经为我们做好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4961" y="13490"/>
            <a:ext cx="6650912" cy="5281786"/>
          </a:xfrm>
          <a:prstGeom prst="rect">
            <a:avLst/>
          </a:prstGeom>
        </p:spPr>
      </p:pic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3485546" y="317832"/>
            <a:ext cx="10178415" cy="605790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2800" dirty="0" smtClean="0"/>
              <a:t>装饰者模式</a:t>
            </a:r>
            <a:endParaRPr lang="zh-CN" altLang="en-US" dirty="0"/>
          </a:p>
          <a:p>
            <a:pPr marL="0" indent="0">
              <a:buNone/>
            </a:pPr>
            <a:endParaRPr lang="zh-CN" altLang="en-US" dirty="0"/>
          </a:p>
          <a:p>
            <a:pPr marL="0" indent="0">
              <a:buNone/>
            </a:pP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298570" y="703386"/>
            <a:ext cx="10178322" cy="3593591"/>
          </a:xfrm>
        </p:spPr>
        <p:txBody>
          <a:bodyPr>
            <a:noAutofit/>
          </a:bodyPr>
          <a:lstStyle/>
          <a:p>
            <a:pPr marL="457200" indent="-457200">
              <a:buFont typeface="+mj-lt"/>
              <a:buAutoNum type="arabicPeriod"/>
            </a:pPr>
            <a:endParaRPr lang="zh-CN" altLang="en-US" sz="2800" b="1" dirty="0" smtClean="0"/>
          </a:p>
          <a:p>
            <a:pPr marL="457200" indent="-457200">
              <a:buFont typeface="+mj-lt"/>
              <a:buAutoNum type="arabicPeriod"/>
            </a:pPr>
            <a:r>
              <a:rPr lang="zh-CN" altLang="en-US" sz="2800" b="1" dirty="0" smtClean="0">
                <a:solidFill>
                  <a:srgbClr val="0070C0"/>
                </a:solidFill>
              </a:rPr>
              <a:t>实现</a:t>
            </a:r>
            <a:r>
              <a:rPr lang="en-US" altLang="zh-CN" sz="2800" b="1" dirty="0" err="1" smtClean="0">
                <a:solidFill>
                  <a:srgbClr val="0070C0"/>
                </a:solidFill>
              </a:rPr>
              <a:t>ModelLoader</a:t>
            </a:r>
            <a:endParaRPr lang="zh-CN" altLang="en-US" sz="2800" b="1" dirty="0" smtClean="0"/>
          </a:p>
          <a:p>
            <a:pPr marL="457200" indent="-457200">
              <a:buFont typeface="+mj-lt"/>
              <a:buAutoNum type="arabicPeriod"/>
            </a:pPr>
            <a:endParaRPr lang="zh-CN" altLang="en-US" sz="2800" b="1" dirty="0" smtClean="0"/>
          </a:p>
          <a:p>
            <a:pPr marL="457200" indent="-457200">
              <a:buFont typeface="+mj-lt"/>
              <a:buAutoNum type="arabicPeriod"/>
            </a:pPr>
            <a:r>
              <a:rPr lang="zh-CN" altLang="en-US" sz="2800" b="1" dirty="0" smtClean="0"/>
              <a:t>实现</a:t>
            </a:r>
            <a:r>
              <a:rPr lang="en-US" altLang="zh-CN" sz="2800" b="1" dirty="0" err="1" smtClean="0"/>
              <a:t>DataFetcher</a:t>
            </a:r>
            <a:endParaRPr lang="zh-CN" altLang="en-US" sz="2800" b="1" dirty="0" smtClean="0"/>
          </a:p>
          <a:p>
            <a:pPr marL="457200" indent="-457200">
              <a:buFont typeface="+mj-lt"/>
              <a:buAutoNum type="arabicPeriod"/>
            </a:pPr>
            <a:endParaRPr lang="zh-CN" altLang="en-US" sz="2800" b="1" dirty="0" smtClean="0"/>
          </a:p>
          <a:p>
            <a:pPr marL="457200" indent="-457200">
              <a:buFont typeface="+mj-lt"/>
              <a:buAutoNum type="arabicPeriod"/>
            </a:pPr>
            <a:r>
              <a:rPr lang="zh-CN" altLang="en-US" sz="2800" b="1" dirty="0" smtClean="0"/>
              <a:t>实现</a:t>
            </a:r>
            <a:r>
              <a:rPr lang="en-US" altLang="zh-CN" sz="2800" b="1" dirty="0" err="1" smtClean="0"/>
              <a:t>ModelLoaderFatory</a:t>
            </a:r>
            <a:endParaRPr lang="zh-CN" altLang="en-US" sz="2800" b="1" dirty="0" smtClean="0"/>
          </a:p>
          <a:p>
            <a:pPr marL="457200" indent="-457200">
              <a:buFont typeface="+mj-lt"/>
              <a:buAutoNum type="arabicPeriod"/>
            </a:pPr>
            <a:endParaRPr lang="zh-CN" altLang="en-US" sz="2800" b="1" dirty="0" smtClean="0"/>
          </a:p>
          <a:p>
            <a:pPr marL="457200" indent="-457200">
              <a:buFont typeface="+mj-lt"/>
              <a:buAutoNum type="arabicPeriod"/>
            </a:pPr>
            <a:r>
              <a:rPr lang="zh-CN" altLang="en-US" sz="2800" b="1" dirty="0" smtClean="0"/>
              <a:t>注册</a:t>
            </a:r>
            <a:r>
              <a:rPr lang="en-US" altLang="zh-CN" sz="2800" b="1" dirty="0" err="1" smtClean="0"/>
              <a:t>ModelLoader</a:t>
            </a:r>
            <a:endParaRPr kumimoji="1" lang="zh-CN" alt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298570" y="703386"/>
            <a:ext cx="10178322" cy="3593591"/>
          </a:xfrm>
        </p:spPr>
        <p:txBody>
          <a:bodyPr>
            <a:noAutofit/>
          </a:bodyPr>
          <a:lstStyle/>
          <a:p>
            <a:pPr marL="457200" indent="-457200">
              <a:buFont typeface="+mj-lt"/>
              <a:buAutoNum type="arabicPeriod"/>
            </a:pPr>
            <a:endParaRPr lang="zh-CN" altLang="en-US" sz="2800" b="1" dirty="0" smtClean="0"/>
          </a:p>
          <a:p>
            <a:pPr marL="457200" indent="-457200">
              <a:buFont typeface="+mj-lt"/>
              <a:buAutoNum type="arabicPeriod"/>
            </a:pPr>
            <a:r>
              <a:rPr lang="zh-CN" altLang="en-US" sz="2800" b="1" dirty="0" smtClean="0"/>
              <a:t>实现</a:t>
            </a:r>
            <a:r>
              <a:rPr lang="en-US" altLang="zh-CN" sz="2800" b="1" dirty="0" err="1" smtClean="0"/>
              <a:t>ModelLoader</a:t>
            </a:r>
            <a:endParaRPr lang="zh-CN" altLang="en-US" sz="2800" b="1" dirty="0" smtClean="0"/>
          </a:p>
          <a:p>
            <a:pPr marL="457200" indent="-457200">
              <a:buFont typeface="+mj-lt"/>
              <a:buAutoNum type="arabicPeriod"/>
            </a:pPr>
            <a:endParaRPr lang="zh-CN" altLang="en-US" sz="2800" b="1" dirty="0" smtClean="0"/>
          </a:p>
          <a:p>
            <a:pPr marL="457200" indent="-457200">
              <a:buFont typeface="+mj-lt"/>
              <a:buAutoNum type="arabicPeriod"/>
            </a:pPr>
            <a:r>
              <a:rPr lang="zh-CN" altLang="en-US" sz="2800" b="1" dirty="0" smtClean="0">
                <a:solidFill>
                  <a:srgbClr val="0070C0"/>
                </a:solidFill>
              </a:rPr>
              <a:t>实现</a:t>
            </a:r>
            <a:r>
              <a:rPr lang="en-US" altLang="zh-CN" sz="2800" b="1" dirty="0" err="1" smtClean="0">
                <a:solidFill>
                  <a:srgbClr val="0070C0"/>
                </a:solidFill>
              </a:rPr>
              <a:t>DataFetcher</a:t>
            </a:r>
            <a:endParaRPr lang="zh-CN" altLang="en-US" sz="2800" b="1" dirty="0" smtClean="0"/>
          </a:p>
          <a:p>
            <a:pPr marL="457200" indent="-457200">
              <a:buFont typeface="+mj-lt"/>
              <a:buAutoNum type="arabicPeriod"/>
            </a:pPr>
            <a:endParaRPr lang="zh-CN" altLang="en-US" sz="2800" b="1" dirty="0" smtClean="0"/>
          </a:p>
          <a:p>
            <a:pPr marL="457200" indent="-457200">
              <a:buFont typeface="+mj-lt"/>
              <a:buAutoNum type="arabicPeriod"/>
            </a:pPr>
            <a:r>
              <a:rPr lang="zh-CN" altLang="en-US" sz="2800" b="1" dirty="0" smtClean="0"/>
              <a:t>实现</a:t>
            </a:r>
            <a:r>
              <a:rPr lang="en-US" altLang="zh-CN" sz="2800" b="1" dirty="0" err="1" smtClean="0"/>
              <a:t>ModelLoaderFatory</a:t>
            </a:r>
            <a:endParaRPr lang="zh-CN" altLang="en-US" sz="2800" b="1" dirty="0" smtClean="0"/>
          </a:p>
          <a:p>
            <a:pPr marL="457200" indent="-457200">
              <a:buFont typeface="+mj-lt"/>
              <a:buAutoNum type="arabicPeriod"/>
            </a:pPr>
            <a:endParaRPr lang="zh-CN" altLang="en-US" sz="2800" b="1" dirty="0" smtClean="0"/>
          </a:p>
          <a:p>
            <a:pPr marL="457200" indent="-457200">
              <a:buFont typeface="+mj-lt"/>
              <a:buAutoNum type="arabicPeriod"/>
            </a:pPr>
            <a:r>
              <a:rPr lang="zh-CN" altLang="en-US" sz="2800" b="1" dirty="0" smtClean="0"/>
              <a:t>注册</a:t>
            </a:r>
            <a:r>
              <a:rPr lang="en-US" altLang="zh-CN" sz="2800" b="1" dirty="0" err="1" smtClean="0"/>
              <a:t>ModelLoader</a:t>
            </a:r>
            <a:endParaRPr kumimoji="1" lang="zh-CN" alt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4880" y="1217930"/>
            <a:ext cx="10884535" cy="41529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优点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251678" y="2286001"/>
            <a:ext cx="10178322" cy="2107579"/>
          </a:xfrm>
        </p:spPr>
        <p:txBody>
          <a:bodyPr/>
          <a:lstStyle/>
          <a:p>
            <a:r>
              <a:rPr kumimoji="1" lang="zh-CN" altLang="en-US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简单易用的</a:t>
            </a:r>
            <a:r>
              <a:rPr kumimoji="1" lang="en-US" altLang="zh-CN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API</a:t>
            </a:r>
            <a:endParaRPr kumimoji="1" lang="zh-CN" altLang="en-US" dirty="0" smtClean="0">
              <a:solidFill>
                <a:schemeClr val="tx2">
                  <a:lumMod val="50000"/>
                  <a:lumOff val="50000"/>
                </a:schemeClr>
              </a:solidFill>
            </a:endParaRPr>
          </a:p>
          <a:p>
            <a:r>
              <a:rPr kumimoji="1" lang="zh-CN" altLang="en-US" dirty="0" smtClean="0"/>
              <a:t>生命周期绑定</a:t>
            </a:r>
          </a:p>
          <a:p>
            <a:r>
              <a:rPr kumimoji="1" lang="zh-CN" altLang="en-US" dirty="0" smtClean="0"/>
              <a:t>缓存设计</a:t>
            </a:r>
            <a:r>
              <a:rPr lang="zh-CN" altLang="en-US" dirty="0" smtClean="0"/>
              <a:t>（</a:t>
            </a:r>
            <a:r>
              <a:rPr lang="en-US" altLang="zh-CN" dirty="0" smtClean="0"/>
              <a:t>LRU</a:t>
            </a:r>
            <a:r>
              <a:rPr lang="zh-CN" altLang="en-US" dirty="0" smtClean="0"/>
              <a:t>算法）</a:t>
            </a:r>
            <a:endParaRPr kumimoji="1" lang="zh-CN" altLang="en-US" dirty="0" smtClean="0"/>
          </a:p>
          <a:p>
            <a:r>
              <a:rPr kumimoji="1" lang="zh-CN" altLang="en-US" dirty="0" smtClean="0"/>
              <a:t>完善的加载过程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/>
            </a:r>
            <a:br>
              <a:rPr lang="zh-CN" altLang="en-US" dirty="0"/>
            </a:br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150" y="2590800"/>
            <a:ext cx="10553700" cy="1676400"/>
          </a:xfrm>
          <a:prstGeom prst="rect">
            <a:avLst/>
          </a:prstGeom>
        </p:spPr>
      </p:pic>
      <p:sp>
        <p:nvSpPr>
          <p:cNvPr id="3" name="圆角矩形 2"/>
          <p:cNvSpPr/>
          <p:nvPr/>
        </p:nvSpPr>
        <p:spPr>
          <a:xfrm>
            <a:off x="1505415" y="680225"/>
            <a:ext cx="2300140" cy="119429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 err="1" smtClean="0"/>
              <a:t>ModelLoader</a:t>
            </a:r>
            <a:endParaRPr kumimoji="1" lang="zh-CN" altLang="en-US" sz="2400" dirty="0"/>
          </a:p>
        </p:txBody>
      </p:sp>
      <p:sp>
        <p:nvSpPr>
          <p:cNvPr id="6" name="圆角矩形 5"/>
          <p:cNvSpPr/>
          <p:nvPr/>
        </p:nvSpPr>
        <p:spPr>
          <a:xfrm>
            <a:off x="3956984" y="989947"/>
            <a:ext cx="1997411" cy="90074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 err="1" smtClean="0"/>
              <a:t>DataFetcher</a:t>
            </a:r>
            <a:endParaRPr kumimoji="1" lang="zh-CN" altLang="en-US" sz="2400" dirty="0"/>
          </a:p>
        </p:txBody>
      </p:sp>
      <p:sp>
        <p:nvSpPr>
          <p:cNvPr id="7" name="圆角矩形 6"/>
          <p:cNvSpPr/>
          <p:nvPr/>
        </p:nvSpPr>
        <p:spPr>
          <a:xfrm>
            <a:off x="5954395" y="1384935"/>
            <a:ext cx="3512990" cy="84530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 err="1" smtClean="0"/>
              <a:t>ResourceDecoder</a:t>
            </a:r>
            <a:endParaRPr kumimoji="1" lang="zh-CN" altLang="en-US" sz="2400" dirty="0"/>
          </a:p>
        </p:txBody>
      </p:sp>
      <p:cxnSp>
        <p:nvCxnSpPr>
          <p:cNvPr id="11" name="直接箭头连接符 10"/>
          <p:cNvCxnSpPr/>
          <p:nvPr/>
        </p:nvCxnSpPr>
        <p:spPr>
          <a:xfrm>
            <a:off x="3139440" y="1966595"/>
            <a:ext cx="495935" cy="119507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/>
          <p:nvPr/>
        </p:nvCxnSpPr>
        <p:spPr>
          <a:xfrm flipH="1">
            <a:off x="3956685" y="1874520"/>
            <a:ext cx="911860" cy="1287145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>
            <a:stCxn id="7" idx="2"/>
          </p:cNvCxnSpPr>
          <p:nvPr/>
        </p:nvCxnSpPr>
        <p:spPr>
          <a:xfrm flipH="1">
            <a:off x="6838951" y="2230244"/>
            <a:ext cx="871939" cy="931421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5971607" y="3244334"/>
            <a:ext cx="2487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k-SK" altLang="zh-CN"/>
              <a:t> 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1920346" y="1985928"/>
          <a:ext cx="8127999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545"/>
                <a:gridCol w="2709121"/>
                <a:gridCol w="2709333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Input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 smtClean="0">
                          <a:solidFill>
                            <a:schemeClr val="tx1"/>
                          </a:solidFill>
                        </a:rPr>
                        <a:t>ResourceDecoder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Output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 smtClean="0"/>
                        <a:t>ByteBuffer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 smtClean="0"/>
                        <a:t>BitmapDrawableDecoder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 smtClean="0"/>
                        <a:t>BitmapDrawable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 smtClean="0"/>
                        <a:t>InputStream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 smtClean="0"/>
                        <a:t>byteBufferGifDecoder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 smtClean="0"/>
                        <a:t>GifDrawable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 smtClean="0"/>
                        <a:t>ByteBuffer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 smtClean="0"/>
                        <a:t>byteBufferBitmapDecoder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Bitmap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 smtClean="0"/>
                        <a:t>InputStream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 smtClean="0"/>
                        <a:t>streamBitmapDecoder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Bitmap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…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…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…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 smtClean="0"/>
                        <a:t>...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 smtClean="0"/>
                        <a:t>...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 smtClean="0"/>
                        <a:t>...</a:t>
                      </a:r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矩形 6"/>
          <p:cNvSpPr/>
          <p:nvPr/>
        </p:nvSpPr>
        <p:spPr>
          <a:xfrm>
            <a:off x="1856211" y="410949"/>
            <a:ext cx="425725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err="1" smtClean="0"/>
              <a:t>Glide.with</a:t>
            </a:r>
            <a:r>
              <a:rPr lang="en-US" altLang="zh-CN" dirty="0" smtClean="0"/>
              <a:t>(context).</a:t>
            </a:r>
            <a:r>
              <a:rPr lang="en-US" altLang="zh-CN" b="1" dirty="0" err="1" smtClean="0">
                <a:solidFill>
                  <a:srgbClr val="0070C0"/>
                </a:solidFill>
              </a:rPr>
              <a:t>asBitmap</a:t>
            </a:r>
            <a:r>
              <a:rPr lang="en-US" altLang="zh-CN" dirty="0" err="1" smtClean="0"/>
              <a:t>.load</a:t>
            </a:r>
            <a:r>
              <a:rPr lang="en-US" altLang="zh-CN" dirty="0" smtClean="0"/>
              <a:t>().into()</a:t>
            </a:r>
            <a:endParaRPr lang="zh-CN" altLang="en-US" dirty="0" smtClean="0"/>
          </a:p>
          <a:p>
            <a:endParaRPr lang="zh-CN" altLang="en-US" dirty="0" smtClean="0"/>
          </a:p>
          <a:p>
            <a:r>
              <a:rPr lang="en-US" altLang="zh-CN" dirty="0" err="1"/>
              <a:t>Glide.with</a:t>
            </a:r>
            <a:r>
              <a:rPr lang="en-US" altLang="zh-CN" dirty="0"/>
              <a:t>(context</a:t>
            </a:r>
            <a:r>
              <a:rPr lang="en-US" altLang="zh-CN" dirty="0" smtClean="0"/>
              <a:t>).</a:t>
            </a:r>
            <a:r>
              <a:rPr lang="en-US" altLang="zh-CN" b="1" dirty="0" err="1" smtClean="0">
                <a:solidFill>
                  <a:srgbClr val="0070C0"/>
                </a:solidFill>
              </a:rPr>
              <a:t>asGif</a:t>
            </a:r>
            <a:r>
              <a:rPr lang="en-US" altLang="zh-CN" dirty="0" err="1" smtClean="0"/>
              <a:t>.load</a:t>
            </a:r>
            <a:r>
              <a:rPr lang="en-US" altLang="zh-CN" dirty="0"/>
              <a:t>().into()</a:t>
            </a:r>
            <a:endParaRPr lang="zh-CN" altLang="en-US" dirty="0"/>
          </a:p>
          <a:p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1740" y="5274310"/>
            <a:ext cx="6985000" cy="1374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406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910758" y="875101"/>
            <a:ext cx="4258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err="1" smtClean="0"/>
              <a:t>Glide.with</a:t>
            </a:r>
            <a:r>
              <a:rPr kumimoji="1" lang="en-US" altLang="zh-CN" dirty="0" smtClean="0"/>
              <a:t>(context)</a:t>
            </a:r>
            <a:r>
              <a:rPr kumimoji="1" lang="zh-CN" altLang="en-US" dirty="0" smtClean="0"/>
              <a:t>  </a:t>
            </a:r>
            <a:endParaRPr kumimoji="1" lang="en-US" altLang="zh-CN" dirty="0" smtClean="0"/>
          </a:p>
        </p:txBody>
      </p:sp>
      <p:sp>
        <p:nvSpPr>
          <p:cNvPr id="3" name="文本框 2"/>
          <p:cNvSpPr txBox="1"/>
          <p:nvPr/>
        </p:nvSpPr>
        <p:spPr>
          <a:xfrm>
            <a:off x="1845795" y="1751589"/>
            <a:ext cx="5738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err="1" smtClean="0"/>
              <a:t>Glide.with</a:t>
            </a:r>
            <a:r>
              <a:rPr kumimoji="1" lang="en-US" altLang="zh-CN" dirty="0" smtClean="0"/>
              <a:t>(context).</a:t>
            </a:r>
            <a:r>
              <a:rPr kumimoji="1" lang="en-US" altLang="zh-CN" dirty="0" err="1" smtClean="0"/>
              <a:t>asBitmap</a:t>
            </a:r>
            <a:r>
              <a:rPr kumimoji="1" lang="en-US" altLang="zh-CN" dirty="0" smtClean="0"/>
              <a:t>()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910755" y="2761492"/>
            <a:ext cx="6486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err="1" smtClean="0"/>
              <a:t>Glide.with</a:t>
            </a:r>
            <a:r>
              <a:rPr kumimoji="1" lang="en-US" altLang="zh-CN" dirty="0" smtClean="0"/>
              <a:t>(context).</a:t>
            </a:r>
            <a:r>
              <a:rPr kumimoji="1" lang="en-US" altLang="zh-CN" dirty="0" err="1" smtClean="0"/>
              <a:t>asBitmap</a:t>
            </a:r>
            <a:r>
              <a:rPr kumimoji="1" lang="en-US" altLang="zh-CN" dirty="0" smtClean="0"/>
              <a:t>().load()</a:t>
            </a:r>
            <a:r>
              <a:rPr kumimoji="1" lang="zh-CN" altLang="en-US" dirty="0" smtClean="0"/>
              <a:t>    </a:t>
            </a:r>
            <a:endParaRPr kumimoji="1" lang="en-US" altLang="zh-CN" dirty="0" smtClean="0"/>
          </a:p>
        </p:txBody>
      </p:sp>
      <p:sp>
        <p:nvSpPr>
          <p:cNvPr id="6" name="文本框 5"/>
          <p:cNvSpPr txBox="1"/>
          <p:nvPr/>
        </p:nvSpPr>
        <p:spPr>
          <a:xfrm>
            <a:off x="1910755" y="3777194"/>
            <a:ext cx="4258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err="1" smtClean="0"/>
              <a:t>Glide.with</a:t>
            </a:r>
            <a:r>
              <a:rPr kumimoji="1" lang="en-US" altLang="zh-CN" dirty="0" smtClean="0"/>
              <a:t>(context).</a:t>
            </a:r>
            <a:r>
              <a:rPr kumimoji="1" lang="en-US" altLang="zh-CN" dirty="0" err="1" smtClean="0"/>
              <a:t>asBitmap</a:t>
            </a:r>
            <a:r>
              <a:rPr kumimoji="1" lang="en-US" altLang="zh-CN" dirty="0" smtClean="0"/>
              <a:t>().load().</a:t>
            </a:r>
            <a:r>
              <a:rPr kumimoji="1" lang="en-US" altLang="zh-CN" b="1" dirty="0" smtClean="0">
                <a:solidFill>
                  <a:srgbClr val="0070C0"/>
                </a:solidFill>
              </a:rPr>
              <a:t>into()</a:t>
            </a:r>
          </a:p>
        </p:txBody>
      </p:sp>
    </p:spTree>
    <p:extLst>
      <p:ext uri="{BB962C8B-B14F-4D97-AF65-F5344CB8AC3E}">
        <p14:creationId xmlns:p14="http://schemas.microsoft.com/office/powerpoint/2010/main" val="1283074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" grpId="0"/>
      <p:bldP spid="5" grpId="0"/>
      <p:bldP spid="6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01761" y="2545436"/>
            <a:ext cx="3817410" cy="889140"/>
          </a:xfrm>
        </p:spPr>
        <p:txBody>
          <a:bodyPr>
            <a:normAutofit fontScale="90000"/>
          </a:bodyPr>
          <a:lstStyle/>
          <a:p>
            <a:r>
              <a:rPr kumimoji="1" lang="zh-CN" altLang="en-US" dirty="0"/>
              <a:t>一些小建议</a:t>
            </a:r>
            <a:br>
              <a:rPr kumimoji="1" lang="zh-CN" altLang="en-US" dirty="0"/>
            </a:br>
            <a:endParaRPr kumimoji="1" lang="zh-CN" altLang="en-US" dirty="0"/>
          </a:p>
        </p:txBody>
      </p:sp>
      <p:sp>
        <p:nvSpPr>
          <p:cNvPr id="3" name="标题 1"/>
          <p:cNvSpPr txBox="1">
            <a:spLocks/>
          </p:cNvSpPr>
          <p:nvPr/>
        </p:nvSpPr>
        <p:spPr>
          <a:xfrm>
            <a:off x="4601761" y="2545436"/>
            <a:ext cx="2878563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CN" altLang="en-US" dirty="0" smtClean="0"/>
              <a:t>关于清除</a:t>
            </a:r>
            <a:br>
              <a:rPr kumimoji="1" lang="zh-CN" altLang="en-US" dirty="0" smtClean="0"/>
            </a:b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39952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101969" y="1100984"/>
            <a:ext cx="10562491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8900" marR="88900">
              <a:spcAft>
                <a:spcPts val="800"/>
              </a:spcAft>
            </a:pPr>
            <a:r>
              <a:rPr lang="pl-PL" altLang="zh-CN" b="1" dirty="0" smtClean="0">
                <a:solidFill>
                  <a:srgbClr val="008800"/>
                </a:solidFill>
                <a:latin typeface="Courier New" charset="0"/>
              </a:rPr>
              <a:t>public</a:t>
            </a:r>
            <a:r>
              <a:rPr lang="pl-PL" altLang="zh-CN" dirty="0" smtClean="0">
                <a:solidFill>
                  <a:srgbClr val="333333"/>
                </a:solidFill>
                <a:latin typeface="Courier New" charset="0"/>
              </a:rPr>
              <a:t> </a:t>
            </a:r>
            <a:r>
              <a:rPr lang="pl-PL" altLang="zh-CN" b="1" dirty="0" err="1">
                <a:solidFill>
                  <a:srgbClr val="888888"/>
                </a:solidFill>
                <a:latin typeface="Courier New" charset="0"/>
              </a:rPr>
              <a:t>void</a:t>
            </a:r>
            <a:r>
              <a:rPr lang="pl-PL" altLang="zh-CN" dirty="0">
                <a:solidFill>
                  <a:srgbClr val="333333"/>
                </a:solidFill>
                <a:latin typeface="Courier New" charset="0"/>
              </a:rPr>
              <a:t> </a:t>
            </a:r>
            <a:r>
              <a:rPr lang="pl-PL" altLang="zh-CN" b="1" dirty="0" err="1">
                <a:solidFill>
                  <a:srgbClr val="0066BB"/>
                </a:solidFill>
                <a:latin typeface="Courier New" charset="0"/>
              </a:rPr>
              <a:t>onBindViewHolder</a:t>
            </a:r>
            <a:r>
              <a:rPr lang="pl-PL" altLang="zh-CN" dirty="0">
                <a:solidFill>
                  <a:srgbClr val="333333"/>
                </a:solidFill>
                <a:latin typeface="Courier New" charset="0"/>
              </a:rPr>
              <a:t>(</a:t>
            </a:r>
            <a:r>
              <a:rPr lang="pl-PL" altLang="zh-CN" dirty="0" err="1">
                <a:solidFill>
                  <a:srgbClr val="333333"/>
                </a:solidFill>
                <a:latin typeface="Courier New" charset="0"/>
              </a:rPr>
              <a:t>ViewHolder</a:t>
            </a:r>
            <a:r>
              <a:rPr lang="pl-PL" altLang="zh-CN" dirty="0">
                <a:solidFill>
                  <a:srgbClr val="333333"/>
                </a:solidFill>
                <a:latin typeface="Courier New" charset="0"/>
              </a:rPr>
              <a:t> </a:t>
            </a:r>
            <a:r>
              <a:rPr lang="pl-PL" altLang="zh-CN" dirty="0" err="1">
                <a:solidFill>
                  <a:srgbClr val="333333"/>
                </a:solidFill>
                <a:latin typeface="Courier New" charset="0"/>
              </a:rPr>
              <a:t>holder</a:t>
            </a:r>
            <a:r>
              <a:rPr lang="pl-PL" altLang="zh-CN" dirty="0">
                <a:solidFill>
                  <a:srgbClr val="333333"/>
                </a:solidFill>
                <a:latin typeface="Courier New" charset="0"/>
              </a:rPr>
              <a:t>, </a:t>
            </a:r>
            <a:r>
              <a:rPr lang="pl-PL" altLang="zh-CN" b="1" dirty="0" err="1">
                <a:solidFill>
                  <a:srgbClr val="888888"/>
                </a:solidFill>
                <a:latin typeface="Courier New" charset="0"/>
              </a:rPr>
              <a:t>int</a:t>
            </a:r>
            <a:r>
              <a:rPr lang="pl-PL" altLang="zh-CN" dirty="0">
                <a:solidFill>
                  <a:srgbClr val="333333"/>
                </a:solidFill>
                <a:latin typeface="Courier New" charset="0"/>
              </a:rPr>
              <a:t> </a:t>
            </a:r>
            <a:r>
              <a:rPr lang="pl-PL" altLang="zh-CN" dirty="0" err="1">
                <a:solidFill>
                  <a:srgbClr val="333333"/>
                </a:solidFill>
                <a:latin typeface="Courier New" charset="0"/>
              </a:rPr>
              <a:t>position</a:t>
            </a:r>
            <a:r>
              <a:rPr lang="pl-PL" altLang="zh-CN" dirty="0">
                <a:solidFill>
                  <a:srgbClr val="333333"/>
                </a:solidFill>
                <a:latin typeface="Courier New" charset="0"/>
              </a:rPr>
              <a:t>) {</a:t>
            </a:r>
            <a:br>
              <a:rPr lang="pl-PL" altLang="zh-CN" dirty="0">
                <a:solidFill>
                  <a:srgbClr val="333333"/>
                </a:solidFill>
                <a:latin typeface="Courier New" charset="0"/>
              </a:rPr>
            </a:br>
            <a:r>
              <a:rPr lang="pl-PL" altLang="zh-CN" dirty="0">
                <a:solidFill>
                  <a:srgbClr val="333333"/>
                </a:solidFill>
                <a:latin typeface="Courier New" charset="0"/>
              </a:rPr>
              <a:t>   </a:t>
            </a:r>
            <a:r>
              <a:rPr lang="pl-PL" altLang="zh-CN" dirty="0">
                <a:solidFill>
                  <a:srgbClr val="000000"/>
                </a:solidFill>
                <a:latin typeface="Courier New" charset="0"/>
              </a:rPr>
              <a:t>String </a:t>
            </a:r>
            <a:r>
              <a:rPr lang="pl-PL" altLang="zh-CN" dirty="0" err="1">
                <a:solidFill>
                  <a:srgbClr val="000000"/>
                </a:solidFill>
                <a:latin typeface="Courier New" charset="0"/>
              </a:rPr>
              <a:t>url</a:t>
            </a:r>
            <a:r>
              <a:rPr lang="pl-PL" altLang="zh-CN" dirty="0">
                <a:solidFill>
                  <a:srgbClr val="000000"/>
                </a:solidFill>
                <a:latin typeface="Courier New" charset="0"/>
              </a:rPr>
              <a:t> = </a:t>
            </a:r>
            <a:r>
              <a:rPr lang="pl-PL" altLang="zh-CN" dirty="0" err="1">
                <a:solidFill>
                  <a:srgbClr val="000000"/>
                </a:solidFill>
                <a:latin typeface="Courier New" charset="0"/>
              </a:rPr>
              <a:t>urls.get</a:t>
            </a:r>
            <a:r>
              <a:rPr lang="pl-PL" altLang="zh-CN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pl-PL" altLang="zh-CN" dirty="0" err="1">
                <a:solidFill>
                  <a:srgbClr val="000000"/>
                </a:solidFill>
                <a:latin typeface="Courier New" charset="0"/>
              </a:rPr>
              <a:t>position</a:t>
            </a:r>
            <a:r>
              <a:rPr lang="pl-PL" altLang="zh-CN" dirty="0">
                <a:solidFill>
                  <a:srgbClr val="000000"/>
                </a:solidFill>
                <a:latin typeface="Courier New" charset="0"/>
              </a:rPr>
              <a:t>);</a:t>
            </a:r>
            <a:br>
              <a:rPr lang="pl-PL" altLang="zh-CN" dirty="0">
                <a:solidFill>
                  <a:srgbClr val="000000"/>
                </a:solidFill>
                <a:latin typeface="Courier New" charset="0"/>
              </a:rPr>
            </a:br>
            <a:r>
              <a:rPr lang="pl-PL" altLang="zh-CN" dirty="0">
                <a:solidFill>
                  <a:srgbClr val="000000"/>
                </a:solidFill>
                <a:latin typeface="Courier New" charset="0"/>
              </a:rPr>
              <a:t>   </a:t>
            </a:r>
            <a:r>
              <a:rPr lang="pl-PL" altLang="zh-CN" dirty="0" err="1">
                <a:solidFill>
                  <a:srgbClr val="000000"/>
                </a:solidFill>
                <a:latin typeface="Courier New" charset="0"/>
              </a:rPr>
              <a:t>Glide.with</a:t>
            </a:r>
            <a:r>
              <a:rPr lang="pl-PL" altLang="zh-CN" dirty="0">
                <a:solidFill>
                  <a:srgbClr val="000000"/>
                </a:solidFill>
                <a:latin typeface="Courier New" charset="0"/>
              </a:rPr>
              <a:t>(fragment)</a:t>
            </a:r>
            <a:br>
              <a:rPr lang="pl-PL" altLang="zh-CN" dirty="0">
                <a:solidFill>
                  <a:srgbClr val="000000"/>
                </a:solidFill>
                <a:latin typeface="Courier New" charset="0"/>
              </a:rPr>
            </a:br>
            <a:r>
              <a:rPr lang="pl-PL" altLang="zh-CN" dirty="0">
                <a:solidFill>
                  <a:srgbClr val="000000"/>
                </a:solidFill>
                <a:latin typeface="Courier New" charset="0"/>
              </a:rPr>
              <a:t>       .</a:t>
            </a:r>
            <a:r>
              <a:rPr lang="pl-PL" altLang="zh-CN" dirty="0" err="1">
                <a:solidFill>
                  <a:srgbClr val="000000"/>
                </a:solidFill>
                <a:latin typeface="Courier New" charset="0"/>
              </a:rPr>
              <a:t>load</a:t>
            </a:r>
            <a:r>
              <a:rPr lang="pl-PL" altLang="zh-CN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pl-PL" altLang="zh-CN" dirty="0" err="1">
                <a:solidFill>
                  <a:srgbClr val="000000"/>
                </a:solidFill>
                <a:latin typeface="Courier New" charset="0"/>
              </a:rPr>
              <a:t>url</a:t>
            </a:r>
            <a:r>
              <a:rPr lang="pl-PL" altLang="zh-CN" dirty="0">
                <a:solidFill>
                  <a:srgbClr val="000000"/>
                </a:solidFill>
                <a:latin typeface="Courier New" charset="0"/>
              </a:rPr>
              <a:t>)</a:t>
            </a:r>
            <a:br>
              <a:rPr lang="pl-PL" altLang="zh-CN" dirty="0">
                <a:solidFill>
                  <a:srgbClr val="000000"/>
                </a:solidFill>
                <a:latin typeface="Courier New" charset="0"/>
              </a:rPr>
            </a:br>
            <a:r>
              <a:rPr lang="pl-PL" altLang="zh-CN" dirty="0">
                <a:solidFill>
                  <a:srgbClr val="000000"/>
                </a:solidFill>
                <a:latin typeface="Courier New" charset="0"/>
              </a:rPr>
              <a:t>       .</a:t>
            </a:r>
            <a:r>
              <a:rPr lang="pl-PL" altLang="zh-CN" dirty="0" err="1">
                <a:solidFill>
                  <a:srgbClr val="000000"/>
                </a:solidFill>
                <a:latin typeface="Courier New" charset="0"/>
              </a:rPr>
              <a:t>into</a:t>
            </a:r>
            <a:r>
              <a:rPr lang="pl-PL" altLang="zh-CN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pl-PL" altLang="zh-CN" dirty="0" err="1">
                <a:solidFill>
                  <a:srgbClr val="000000"/>
                </a:solidFill>
                <a:latin typeface="Courier New" charset="0"/>
              </a:rPr>
              <a:t>holder.imageView</a:t>
            </a:r>
            <a:r>
              <a:rPr lang="pl-PL" altLang="zh-CN" dirty="0">
                <a:solidFill>
                  <a:srgbClr val="000000"/>
                </a:solidFill>
                <a:latin typeface="Courier New" charset="0"/>
              </a:rPr>
              <a:t>);</a:t>
            </a:r>
            <a:br>
              <a:rPr lang="pl-PL" altLang="zh-CN" dirty="0">
                <a:solidFill>
                  <a:srgbClr val="000000"/>
                </a:solidFill>
                <a:latin typeface="Courier New" charset="0"/>
              </a:rPr>
            </a:br>
            <a:r>
              <a:rPr lang="pl-PL" altLang="zh-CN" dirty="0" smtClean="0">
                <a:solidFill>
                  <a:srgbClr val="333333"/>
                </a:solidFill>
                <a:latin typeface="Courier New" charset="0"/>
              </a:rPr>
              <a:t>}</a:t>
            </a:r>
            <a:endParaRPr lang="pl-PL" altLang="zh-CN" dirty="0"/>
          </a:p>
        </p:txBody>
      </p:sp>
      <p:sp>
        <p:nvSpPr>
          <p:cNvPr id="8" name="文本框 7"/>
          <p:cNvSpPr txBox="1"/>
          <p:nvPr/>
        </p:nvSpPr>
        <p:spPr>
          <a:xfrm>
            <a:off x="1101969" y="316523"/>
            <a:ext cx="5638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 smtClean="0"/>
              <a:t>在</a:t>
            </a:r>
            <a:r>
              <a:rPr kumimoji="1" lang="en-US" altLang="zh-CN" sz="3200" dirty="0" err="1" smtClean="0"/>
              <a:t>RecyclerView</a:t>
            </a:r>
            <a:r>
              <a:rPr kumimoji="1" lang="zh-CN" altLang="en-US" sz="3200" dirty="0" smtClean="0"/>
              <a:t>中使用</a:t>
            </a:r>
            <a:endParaRPr kumimoji="1" lang="zh-CN" altLang="en-US" sz="3200" dirty="0"/>
          </a:p>
        </p:txBody>
      </p:sp>
      <p:sp>
        <p:nvSpPr>
          <p:cNvPr id="9" name="文本框 8"/>
          <p:cNvSpPr txBox="1"/>
          <p:nvPr/>
        </p:nvSpPr>
        <p:spPr>
          <a:xfrm>
            <a:off x="1898674" y="5460051"/>
            <a:ext cx="6893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altLang="zh-CN" dirty="0" err="1">
                <a:solidFill>
                  <a:srgbClr val="000000"/>
                </a:solidFill>
                <a:latin typeface="Courier New" charset="0"/>
              </a:rPr>
              <a:t>Glide.with</a:t>
            </a:r>
            <a:r>
              <a:rPr lang="pl-PL" altLang="zh-CN" dirty="0">
                <a:solidFill>
                  <a:srgbClr val="000000"/>
                </a:solidFill>
                <a:latin typeface="Courier New" charset="0"/>
              </a:rPr>
              <a:t>(fragment).</a:t>
            </a:r>
            <a:r>
              <a:rPr lang="pl-PL" altLang="zh-CN" dirty="0" err="1">
                <a:solidFill>
                  <a:srgbClr val="000000"/>
                </a:solidFill>
                <a:latin typeface="Courier New" charset="0"/>
              </a:rPr>
              <a:t>clear</a:t>
            </a:r>
            <a:r>
              <a:rPr lang="pl-PL" altLang="zh-CN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pl-PL" altLang="zh-CN" dirty="0" err="1">
                <a:solidFill>
                  <a:srgbClr val="000000"/>
                </a:solidFill>
                <a:latin typeface="Courier New" charset="0"/>
              </a:rPr>
              <a:t>holder.imageView</a:t>
            </a:r>
            <a:r>
              <a:rPr lang="pl-PL" altLang="zh-CN" dirty="0">
                <a:solidFill>
                  <a:srgbClr val="000000"/>
                </a:solidFill>
                <a:latin typeface="Courier New" charset="0"/>
              </a:rPr>
              <a:t>);</a:t>
            </a:r>
            <a:endParaRPr kumimoji="1" lang="zh-CN" altLang="en-US" dirty="0"/>
          </a:p>
        </p:txBody>
      </p:sp>
      <p:sp>
        <p:nvSpPr>
          <p:cNvPr id="2" name="矩形 1"/>
          <p:cNvSpPr/>
          <p:nvPr/>
        </p:nvSpPr>
        <p:spPr>
          <a:xfrm>
            <a:off x="934701" y="3535777"/>
            <a:ext cx="9117981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88900">
              <a:spcAft>
                <a:spcPts val="800"/>
              </a:spcAft>
            </a:pPr>
            <a:r>
              <a:rPr lang="pl-PL" altLang="zh-CN" b="1" dirty="0">
                <a:solidFill>
                  <a:srgbClr val="008800"/>
                </a:solidFill>
                <a:latin typeface="Courier New" charset="0"/>
              </a:rPr>
              <a:t>public</a:t>
            </a:r>
            <a:r>
              <a:rPr lang="pl-PL" altLang="zh-CN" dirty="0">
                <a:solidFill>
                  <a:srgbClr val="333333"/>
                </a:solidFill>
                <a:latin typeface="Courier New" charset="0"/>
              </a:rPr>
              <a:t> </a:t>
            </a:r>
            <a:r>
              <a:rPr lang="pl-PL" altLang="zh-CN" b="1" dirty="0" err="1">
                <a:solidFill>
                  <a:srgbClr val="888888"/>
                </a:solidFill>
                <a:latin typeface="Courier New" charset="0"/>
              </a:rPr>
              <a:t>void</a:t>
            </a:r>
            <a:r>
              <a:rPr lang="pl-PL" altLang="zh-CN" dirty="0">
                <a:solidFill>
                  <a:srgbClr val="333333"/>
                </a:solidFill>
                <a:latin typeface="Courier New" charset="0"/>
              </a:rPr>
              <a:t> </a:t>
            </a:r>
            <a:r>
              <a:rPr lang="pl-PL" altLang="zh-CN" b="1" dirty="0" err="1">
                <a:solidFill>
                  <a:srgbClr val="0066BB"/>
                </a:solidFill>
                <a:latin typeface="Courier New" charset="0"/>
              </a:rPr>
              <a:t>onBindViewHolder</a:t>
            </a:r>
            <a:r>
              <a:rPr lang="pl-PL" altLang="zh-CN" dirty="0">
                <a:solidFill>
                  <a:srgbClr val="333333"/>
                </a:solidFill>
                <a:latin typeface="Courier New" charset="0"/>
              </a:rPr>
              <a:t>(</a:t>
            </a:r>
            <a:r>
              <a:rPr lang="pl-PL" altLang="zh-CN" dirty="0" err="1">
                <a:solidFill>
                  <a:srgbClr val="333333"/>
                </a:solidFill>
                <a:latin typeface="Courier New" charset="0"/>
              </a:rPr>
              <a:t>ViewHolder</a:t>
            </a:r>
            <a:r>
              <a:rPr lang="pl-PL" altLang="zh-CN" dirty="0">
                <a:solidFill>
                  <a:srgbClr val="333333"/>
                </a:solidFill>
                <a:latin typeface="Courier New" charset="0"/>
              </a:rPr>
              <a:t> </a:t>
            </a:r>
            <a:r>
              <a:rPr lang="pl-PL" altLang="zh-CN" dirty="0" err="1">
                <a:solidFill>
                  <a:srgbClr val="333333"/>
                </a:solidFill>
                <a:latin typeface="Courier New" charset="0"/>
              </a:rPr>
              <a:t>holder</a:t>
            </a:r>
            <a:r>
              <a:rPr lang="pl-PL" altLang="zh-CN" dirty="0">
                <a:solidFill>
                  <a:srgbClr val="333333"/>
                </a:solidFill>
                <a:latin typeface="Courier New" charset="0"/>
              </a:rPr>
              <a:t>, </a:t>
            </a:r>
            <a:r>
              <a:rPr lang="pl-PL" altLang="zh-CN" b="1" dirty="0" err="1">
                <a:solidFill>
                  <a:srgbClr val="888888"/>
                </a:solidFill>
                <a:latin typeface="Courier New" charset="0"/>
              </a:rPr>
              <a:t>int</a:t>
            </a:r>
            <a:r>
              <a:rPr lang="pl-PL" altLang="zh-CN" dirty="0">
                <a:solidFill>
                  <a:srgbClr val="333333"/>
                </a:solidFill>
                <a:latin typeface="Courier New" charset="0"/>
              </a:rPr>
              <a:t> </a:t>
            </a:r>
            <a:r>
              <a:rPr lang="pl-PL" altLang="zh-CN" dirty="0" err="1">
                <a:solidFill>
                  <a:srgbClr val="333333"/>
                </a:solidFill>
                <a:latin typeface="Courier New" charset="0"/>
              </a:rPr>
              <a:t>position</a:t>
            </a:r>
            <a:r>
              <a:rPr lang="pl-PL" altLang="zh-CN" dirty="0">
                <a:solidFill>
                  <a:srgbClr val="333333"/>
                </a:solidFill>
                <a:latin typeface="Courier New" charset="0"/>
              </a:rPr>
              <a:t>) {</a:t>
            </a:r>
            <a:br>
              <a:rPr lang="pl-PL" altLang="zh-CN" dirty="0">
                <a:solidFill>
                  <a:srgbClr val="333333"/>
                </a:solidFill>
                <a:latin typeface="Courier New" charset="0"/>
              </a:rPr>
            </a:br>
            <a:r>
              <a:rPr lang="pl-PL" altLang="zh-CN" dirty="0">
                <a:solidFill>
                  <a:srgbClr val="333333"/>
                </a:solidFill>
                <a:latin typeface="Courier New" charset="0"/>
              </a:rPr>
              <a:t>   </a:t>
            </a:r>
            <a:r>
              <a:rPr lang="pl-PL" altLang="zh-CN" b="1" dirty="0" err="1">
                <a:solidFill>
                  <a:srgbClr val="008800"/>
                </a:solidFill>
                <a:latin typeface="Courier New" charset="0"/>
              </a:rPr>
              <a:t>if</a:t>
            </a:r>
            <a:r>
              <a:rPr lang="pl-PL" altLang="zh-CN" dirty="0">
                <a:solidFill>
                  <a:srgbClr val="333333"/>
                </a:solidFill>
                <a:latin typeface="Courier New" charset="0"/>
              </a:rPr>
              <a:t> </a:t>
            </a:r>
            <a:r>
              <a:rPr lang="pl-PL" altLang="zh-CN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pl-PL" altLang="zh-CN" dirty="0" err="1">
                <a:solidFill>
                  <a:srgbClr val="000000"/>
                </a:solidFill>
                <a:latin typeface="Courier New" charset="0"/>
              </a:rPr>
              <a:t>isImagePosition</a:t>
            </a:r>
            <a:r>
              <a:rPr lang="pl-PL" altLang="zh-CN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pl-PL" altLang="zh-CN" dirty="0" err="1">
                <a:solidFill>
                  <a:srgbClr val="000000"/>
                </a:solidFill>
                <a:latin typeface="Courier New" charset="0"/>
              </a:rPr>
              <a:t>position</a:t>
            </a:r>
            <a:r>
              <a:rPr lang="pl-PL" altLang="zh-CN" dirty="0">
                <a:solidFill>
                  <a:srgbClr val="000000"/>
                </a:solidFill>
                <a:latin typeface="Courier New" charset="0"/>
              </a:rPr>
              <a:t>)) {</a:t>
            </a:r>
            <a:br>
              <a:rPr lang="pl-PL" altLang="zh-CN" dirty="0">
                <a:solidFill>
                  <a:srgbClr val="000000"/>
                </a:solidFill>
                <a:latin typeface="Courier New" charset="0"/>
              </a:rPr>
            </a:br>
            <a:r>
              <a:rPr lang="pl-PL" altLang="zh-CN" dirty="0">
                <a:solidFill>
                  <a:srgbClr val="000000"/>
                </a:solidFill>
                <a:latin typeface="Courier New" charset="0"/>
              </a:rPr>
              <a:t>       String </a:t>
            </a:r>
            <a:r>
              <a:rPr lang="pl-PL" altLang="zh-CN" dirty="0" err="1">
                <a:solidFill>
                  <a:srgbClr val="000000"/>
                </a:solidFill>
                <a:latin typeface="Courier New" charset="0"/>
              </a:rPr>
              <a:t>url</a:t>
            </a:r>
            <a:r>
              <a:rPr lang="pl-PL" altLang="zh-CN" dirty="0">
                <a:solidFill>
                  <a:srgbClr val="000000"/>
                </a:solidFill>
                <a:latin typeface="Courier New" charset="0"/>
              </a:rPr>
              <a:t> = </a:t>
            </a:r>
            <a:r>
              <a:rPr lang="pl-PL" altLang="zh-CN" dirty="0" err="1">
                <a:solidFill>
                  <a:srgbClr val="000000"/>
                </a:solidFill>
                <a:latin typeface="Courier New" charset="0"/>
              </a:rPr>
              <a:t>urls.get</a:t>
            </a:r>
            <a:r>
              <a:rPr lang="pl-PL" altLang="zh-CN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pl-PL" altLang="zh-CN" dirty="0" err="1">
                <a:solidFill>
                  <a:srgbClr val="000000"/>
                </a:solidFill>
                <a:latin typeface="Courier New" charset="0"/>
              </a:rPr>
              <a:t>position</a:t>
            </a:r>
            <a:r>
              <a:rPr lang="pl-PL" altLang="zh-CN" dirty="0">
                <a:solidFill>
                  <a:srgbClr val="000000"/>
                </a:solidFill>
                <a:latin typeface="Courier New" charset="0"/>
              </a:rPr>
              <a:t>);</a:t>
            </a:r>
            <a:br>
              <a:rPr lang="pl-PL" altLang="zh-CN" dirty="0">
                <a:solidFill>
                  <a:srgbClr val="000000"/>
                </a:solidFill>
                <a:latin typeface="Courier New" charset="0"/>
              </a:rPr>
            </a:br>
            <a:r>
              <a:rPr lang="pl-PL" altLang="zh-CN" dirty="0">
                <a:solidFill>
                  <a:srgbClr val="000000"/>
                </a:solidFill>
                <a:latin typeface="Courier New" charset="0"/>
              </a:rPr>
              <a:t>       </a:t>
            </a:r>
            <a:r>
              <a:rPr lang="pl-PL" altLang="zh-CN" dirty="0" err="1">
                <a:solidFill>
                  <a:srgbClr val="000000"/>
                </a:solidFill>
                <a:latin typeface="Courier New" charset="0"/>
              </a:rPr>
              <a:t>Glide.with</a:t>
            </a:r>
            <a:r>
              <a:rPr lang="pl-PL" altLang="zh-CN" dirty="0">
                <a:solidFill>
                  <a:srgbClr val="000000"/>
                </a:solidFill>
                <a:latin typeface="Courier New" charset="0"/>
              </a:rPr>
              <a:t>(fragment)</a:t>
            </a:r>
            <a:br>
              <a:rPr lang="pl-PL" altLang="zh-CN" dirty="0">
                <a:solidFill>
                  <a:srgbClr val="000000"/>
                </a:solidFill>
                <a:latin typeface="Courier New" charset="0"/>
              </a:rPr>
            </a:br>
            <a:r>
              <a:rPr lang="pl-PL" altLang="zh-CN" dirty="0">
                <a:solidFill>
                  <a:srgbClr val="000000"/>
                </a:solidFill>
                <a:latin typeface="Courier New" charset="0"/>
              </a:rPr>
              <a:t>           .</a:t>
            </a:r>
            <a:r>
              <a:rPr lang="pl-PL" altLang="zh-CN" dirty="0" err="1">
                <a:solidFill>
                  <a:srgbClr val="000000"/>
                </a:solidFill>
                <a:latin typeface="Courier New" charset="0"/>
              </a:rPr>
              <a:t>load</a:t>
            </a:r>
            <a:r>
              <a:rPr lang="pl-PL" altLang="zh-CN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pl-PL" altLang="zh-CN" dirty="0" err="1">
                <a:solidFill>
                  <a:srgbClr val="000000"/>
                </a:solidFill>
                <a:latin typeface="Courier New" charset="0"/>
              </a:rPr>
              <a:t>url</a:t>
            </a:r>
            <a:r>
              <a:rPr lang="pl-PL" altLang="zh-CN" dirty="0">
                <a:solidFill>
                  <a:srgbClr val="000000"/>
                </a:solidFill>
                <a:latin typeface="Courier New" charset="0"/>
              </a:rPr>
              <a:t>)</a:t>
            </a:r>
            <a:br>
              <a:rPr lang="pl-PL" altLang="zh-CN" dirty="0">
                <a:solidFill>
                  <a:srgbClr val="000000"/>
                </a:solidFill>
                <a:latin typeface="Courier New" charset="0"/>
              </a:rPr>
            </a:br>
            <a:r>
              <a:rPr lang="pl-PL" altLang="zh-CN" dirty="0">
                <a:solidFill>
                  <a:srgbClr val="000000"/>
                </a:solidFill>
                <a:latin typeface="Courier New" charset="0"/>
              </a:rPr>
              <a:t>           .</a:t>
            </a:r>
            <a:r>
              <a:rPr lang="pl-PL" altLang="zh-CN" dirty="0" err="1">
                <a:solidFill>
                  <a:srgbClr val="000000"/>
                </a:solidFill>
                <a:latin typeface="Courier New" charset="0"/>
              </a:rPr>
              <a:t>into</a:t>
            </a:r>
            <a:r>
              <a:rPr lang="pl-PL" altLang="zh-CN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pl-PL" altLang="zh-CN" dirty="0" err="1">
                <a:solidFill>
                  <a:srgbClr val="000000"/>
                </a:solidFill>
                <a:latin typeface="Courier New" charset="0"/>
              </a:rPr>
              <a:t>holder.imageView</a:t>
            </a:r>
            <a:r>
              <a:rPr lang="pl-PL" altLang="zh-CN" dirty="0">
                <a:solidFill>
                  <a:srgbClr val="000000"/>
                </a:solidFill>
                <a:latin typeface="Courier New" charset="0"/>
              </a:rPr>
              <a:t>);</a:t>
            </a:r>
            <a:br>
              <a:rPr lang="pl-PL" altLang="zh-CN" dirty="0">
                <a:solidFill>
                  <a:srgbClr val="000000"/>
                </a:solidFill>
                <a:latin typeface="Courier New" charset="0"/>
              </a:rPr>
            </a:br>
            <a:r>
              <a:rPr lang="pl-PL" altLang="zh-CN" dirty="0">
                <a:solidFill>
                  <a:srgbClr val="000000"/>
                </a:solidFill>
                <a:latin typeface="Courier New" charset="0"/>
              </a:rPr>
              <a:t>   }</a:t>
            </a:r>
            <a:r>
              <a:rPr lang="pl-PL" altLang="zh-CN" dirty="0">
                <a:solidFill>
                  <a:srgbClr val="333333"/>
                </a:solidFill>
                <a:latin typeface="Courier New" charset="0"/>
              </a:rPr>
              <a:t> </a:t>
            </a:r>
            <a:r>
              <a:rPr lang="pl-PL" altLang="zh-CN" b="1" dirty="0" err="1">
                <a:solidFill>
                  <a:srgbClr val="008800"/>
                </a:solidFill>
                <a:latin typeface="Courier New" charset="0"/>
              </a:rPr>
              <a:t>else</a:t>
            </a:r>
            <a:r>
              <a:rPr lang="pl-PL" altLang="zh-CN" dirty="0">
                <a:solidFill>
                  <a:srgbClr val="333333"/>
                </a:solidFill>
                <a:latin typeface="Courier New" charset="0"/>
              </a:rPr>
              <a:t> </a:t>
            </a:r>
            <a:r>
              <a:rPr lang="pl-PL" altLang="zh-CN" dirty="0">
                <a:solidFill>
                  <a:srgbClr val="000000"/>
                </a:solidFill>
                <a:latin typeface="Courier New" charset="0"/>
              </a:rPr>
              <a:t>{</a:t>
            </a:r>
            <a:br>
              <a:rPr lang="pl-PL" altLang="zh-CN" dirty="0">
                <a:solidFill>
                  <a:srgbClr val="000000"/>
                </a:solidFill>
                <a:latin typeface="Courier New" charset="0"/>
              </a:rPr>
            </a:br>
            <a:r>
              <a:rPr lang="pl-PL" altLang="zh-CN" dirty="0">
                <a:solidFill>
                  <a:srgbClr val="000000"/>
                </a:solidFill>
                <a:latin typeface="Courier New" charset="0"/>
              </a:rPr>
              <a:t>      </a:t>
            </a:r>
            <a:r>
              <a:rPr lang="zh-CN" altLang="en-US" dirty="0" smtClean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pl-PL" altLang="zh-CN" dirty="0">
                <a:solidFill>
                  <a:srgbClr val="000000"/>
                </a:solidFill>
                <a:latin typeface="Courier New" charset="0"/>
              </a:rPr>
              <a:t> </a:t>
            </a:r>
            <a:br>
              <a:rPr lang="pl-PL" altLang="zh-CN" dirty="0">
                <a:solidFill>
                  <a:srgbClr val="000000"/>
                </a:solidFill>
                <a:latin typeface="Courier New" charset="0"/>
              </a:rPr>
            </a:br>
            <a:r>
              <a:rPr lang="pl-PL" altLang="zh-CN" dirty="0">
                <a:solidFill>
                  <a:srgbClr val="000000"/>
                </a:solidFill>
                <a:latin typeface="Courier New" charset="0"/>
              </a:rPr>
              <a:t>       </a:t>
            </a:r>
            <a:r>
              <a:rPr lang="pl-PL" altLang="zh-CN" dirty="0" err="1">
                <a:solidFill>
                  <a:srgbClr val="000000"/>
                </a:solidFill>
                <a:latin typeface="Courier New" charset="0"/>
              </a:rPr>
              <a:t>holder.imageView.setImageDrawable</a:t>
            </a:r>
            <a:r>
              <a:rPr lang="pl-PL" altLang="zh-CN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pl-PL" altLang="zh-CN" dirty="0" err="1">
                <a:solidFill>
                  <a:srgbClr val="000000"/>
                </a:solidFill>
                <a:latin typeface="Courier New" charset="0"/>
              </a:rPr>
              <a:t>specialDrawable</a:t>
            </a:r>
            <a:r>
              <a:rPr lang="pl-PL" altLang="zh-CN" dirty="0">
                <a:solidFill>
                  <a:srgbClr val="000000"/>
                </a:solidFill>
                <a:latin typeface="Courier New" charset="0"/>
              </a:rPr>
              <a:t>);</a:t>
            </a:r>
            <a:br>
              <a:rPr lang="pl-PL" altLang="zh-CN" dirty="0">
                <a:solidFill>
                  <a:srgbClr val="000000"/>
                </a:solidFill>
                <a:latin typeface="Courier New" charset="0"/>
              </a:rPr>
            </a:br>
            <a:r>
              <a:rPr lang="pl-PL" altLang="zh-CN" dirty="0">
                <a:solidFill>
                  <a:srgbClr val="000000"/>
                </a:solidFill>
                <a:latin typeface="Courier New" charset="0"/>
              </a:rPr>
              <a:t>   }</a:t>
            </a:r>
            <a:r>
              <a:rPr lang="pl-PL" altLang="zh-CN" dirty="0">
                <a:solidFill>
                  <a:srgbClr val="333333"/>
                </a:solidFill>
                <a:latin typeface="Courier New" charset="0"/>
              </a:rPr>
              <a:t/>
            </a:r>
            <a:br>
              <a:rPr lang="pl-PL" altLang="zh-CN" dirty="0">
                <a:solidFill>
                  <a:srgbClr val="333333"/>
                </a:solidFill>
                <a:latin typeface="Courier New" charset="0"/>
              </a:rPr>
            </a:br>
            <a:r>
              <a:rPr lang="pl-PL" altLang="zh-CN" dirty="0">
                <a:solidFill>
                  <a:srgbClr val="333333"/>
                </a:solidFill>
                <a:latin typeface="Courier New" charset="0"/>
              </a:rPr>
              <a:t>}</a:t>
            </a:r>
            <a:endParaRPr lang="zh-CN" altLang="en-US" dirty="0"/>
          </a:p>
        </p:txBody>
      </p:sp>
      <p:pic>
        <p:nvPicPr>
          <p:cNvPr id="1026" name="Picture 2" descr="https://lh5.googleusercontent.com/CFPtnqgZ6Tv4kPvncx0W31P5zKiI2-7scSsd47gMyu0M_9-xwgo2YJd8v4cFN5WcTV04ZHV5xHUIbM99ngi6A2oJpTj8YknK5QPEkR_HU1m4klpj4WAlNxz7zoLMjr0WjTbQSTriYYI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9354" y="3301569"/>
            <a:ext cx="1436915" cy="1436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lh4.googleusercontent.com/oN-9lzgnaN6Lqo6S4_4tOkvdTT22ZMarwrxk5NExwcP2Ud4eAvjZEcO0ugbKM9BnspXDODp_deKtzNQD7n4-pL9cBrMmW7LbBG5oQoOg_IzWQ_7q9DRLEm_ITW_M66rRObwfyKL0Yo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3175" y="4938170"/>
            <a:ext cx="1413094" cy="1413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32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内存优化的一些建议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775" y="1750792"/>
            <a:ext cx="10940322" cy="4128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内存优化的一些建议</a:t>
            </a:r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68757" y="2363836"/>
            <a:ext cx="10179050" cy="300691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异常捕获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690" y="2077680"/>
            <a:ext cx="10835811" cy="338818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简单易用的</a:t>
            </a:r>
            <a:r>
              <a:rPr kumimoji="1" lang="en-US" altLang="zh-CN" dirty="0" smtClean="0"/>
              <a:t>API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251678" y="2676293"/>
            <a:ext cx="10178322" cy="1851101"/>
          </a:xfrm>
        </p:spPr>
        <p:txBody>
          <a:bodyPr/>
          <a:lstStyle/>
          <a:p>
            <a:r>
              <a:rPr lang="en-US" altLang="zh-CN" sz="2800" dirty="0" err="1" smtClean="0">
                <a:latin typeface="Microsoft YaHei" charset="0"/>
                <a:ea typeface="Microsoft YaHei" charset="0"/>
                <a:cs typeface="Microsoft YaHei" charset="0"/>
              </a:rPr>
              <a:t>Glide.with</a:t>
            </a:r>
            <a:r>
              <a:rPr lang="en-US" altLang="zh-CN" sz="2800" dirty="0" smtClean="0">
                <a:latin typeface="Microsoft YaHei" charset="0"/>
                <a:ea typeface="Microsoft YaHei" charset="0"/>
                <a:cs typeface="Microsoft YaHei" charset="0"/>
              </a:rPr>
              <a:t>(context).load(</a:t>
            </a:r>
            <a:r>
              <a:rPr lang="en-US" altLang="zh-CN" sz="2800" dirty="0" err="1" smtClean="0">
                <a:latin typeface="Microsoft YaHei" charset="0"/>
                <a:ea typeface="Microsoft YaHei" charset="0"/>
                <a:cs typeface="Microsoft YaHei" charset="0"/>
              </a:rPr>
              <a:t>Url</a:t>
            </a:r>
            <a:r>
              <a:rPr lang="en-US" altLang="zh-CN" sz="2800" dirty="0">
                <a:latin typeface="Microsoft YaHei" charset="0"/>
                <a:ea typeface="Microsoft YaHei" charset="0"/>
                <a:cs typeface="Microsoft YaHei" charset="0"/>
              </a:rPr>
              <a:t>).into(</a:t>
            </a:r>
            <a:r>
              <a:rPr lang="en-US" altLang="zh-CN" sz="2800" dirty="0" err="1">
                <a:latin typeface="Microsoft YaHei" charset="0"/>
                <a:ea typeface="Microsoft YaHei" charset="0"/>
                <a:cs typeface="Microsoft YaHei" charset="0"/>
              </a:rPr>
              <a:t>imageView</a:t>
            </a:r>
            <a:r>
              <a:rPr lang="en-US" altLang="zh-CN" sz="2800" dirty="0" smtClean="0">
                <a:latin typeface="Microsoft YaHei" charset="0"/>
                <a:ea typeface="Microsoft YaHei" charset="0"/>
                <a:cs typeface="Microsoft YaHei" charset="0"/>
              </a:rPr>
              <a:t>);</a:t>
            </a:r>
            <a:endParaRPr lang="zh-CN" altLang="en-US" sz="2800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pPr marL="0" indent="0">
              <a:buNone/>
            </a:pP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优点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简单易用的</a:t>
            </a:r>
            <a:r>
              <a:rPr kumimoji="1" lang="en-US" altLang="zh-CN" dirty="0" smtClean="0"/>
              <a:t>API</a:t>
            </a:r>
            <a:endParaRPr kumimoji="1" lang="zh-CN" altLang="en-US" dirty="0" smtClean="0"/>
          </a:p>
          <a:p>
            <a:r>
              <a:rPr kumimoji="1" lang="zh-CN" altLang="en-US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生命周期绑定</a:t>
            </a:r>
          </a:p>
          <a:p>
            <a:r>
              <a:rPr kumimoji="1" lang="zh-CN" altLang="en-US" dirty="0" smtClean="0"/>
              <a:t>缓存设计</a:t>
            </a:r>
            <a:r>
              <a:rPr lang="zh-CN" altLang="en-US" dirty="0" smtClean="0"/>
              <a:t>（</a:t>
            </a:r>
            <a:r>
              <a:rPr lang="zh-CN" altLang="en-US" dirty="0"/>
              <a:t>三级缓存，</a:t>
            </a:r>
            <a:r>
              <a:rPr lang="en-US" altLang="zh-CN" dirty="0"/>
              <a:t>LRU</a:t>
            </a:r>
            <a:r>
              <a:rPr lang="zh-CN" altLang="en-US" dirty="0"/>
              <a:t>算法，</a:t>
            </a:r>
            <a:r>
              <a:rPr lang="en-US" altLang="zh-CN" dirty="0" err="1"/>
              <a:t>BitmapPool</a:t>
            </a:r>
            <a:r>
              <a:rPr lang="zh-CN" altLang="en-US" dirty="0"/>
              <a:t>）</a:t>
            </a:r>
            <a:endParaRPr kumimoji="1" lang="zh-CN" altLang="en-US" dirty="0" smtClean="0"/>
          </a:p>
          <a:p>
            <a:r>
              <a:rPr kumimoji="1" lang="zh-CN" altLang="en-US" dirty="0" smtClean="0"/>
              <a:t>完善的加载过程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生命周期绑定</a:t>
            </a:r>
            <a:br>
              <a:rPr kumimoji="1" lang="zh-CN" altLang="en-US" dirty="0"/>
            </a:b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err="1" smtClean="0"/>
              <a:t>Glide.with</a:t>
            </a:r>
            <a:r>
              <a:rPr kumimoji="1" lang="en-US" altLang="zh-CN" dirty="0" smtClean="0"/>
              <a:t>(activity)</a:t>
            </a:r>
            <a:endParaRPr kumimoji="1" lang="zh-CN" altLang="en-US" dirty="0" smtClean="0"/>
          </a:p>
          <a:p>
            <a:endParaRPr kumimoji="1" lang="zh-CN" altLang="en-US" dirty="0"/>
          </a:p>
          <a:p>
            <a:r>
              <a:rPr kumimoji="1" lang="en-US" altLang="zh-CN" dirty="0" err="1" smtClean="0"/>
              <a:t>Glide.with</a:t>
            </a:r>
            <a:r>
              <a:rPr kumimoji="1" lang="en-US" altLang="zh-CN" dirty="0" smtClean="0"/>
              <a:t>(fragment)</a:t>
            </a:r>
            <a:endParaRPr kumimoji="1" lang="zh-CN" altLang="en-US" dirty="0" smtClean="0"/>
          </a:p>
          <a:p>
            <a:endParaRPr kumimoji="1" lang="zh-CN" altLang="en-US" dirty="0"/>
          </a:p>
          <a:p>
            <a:r>
              <a:rPr kumimoji="1" lang="en-US" altLang="zh-CN" dirty="0" err="1" smtClean="0"/>
              <a:t>Glide.with</a:t>
            </a:r>
            <a:r>
              <a:rPr kumimoji="1" lang="en-US" altLang="zh-CN" dirty="0" smtClean="0"/>
              <a:t>(view)</a:t>
            </a:r>
            <a:endParaRPr kumimoji="1" lang="zh-CN" altLang="en-US" dirty="0" smtClean="0"/>
          </a:p>
          <a:p>
            <a:endParaRPr kumimoji="1" lang="zh-CN" altLang="en-US" dirty="0"/>
          </a:p>
          <a:p>
            <a:r>
              <a:rPr kumimoji="1" lang="en-US" altLang="zh-CN" dirty="0" err="1" smtClean="0"/>
              <a:t>Glide.with</a:t>
            </a:r>
            <a:r>
              <a:rPr kumimoji="1" lang="en-US" altLang="zh-CN" dirty="0" smtClean="0"/>
              <a:t>(</a:t>
            </a:r>
            <a:r>
              <a:rPr kumimoji="1" lang="en-US" altLang="zh-CN" dirty="0" err="1" smtClean="0"/>
              <a:t>applicationContext</a:t>
            </a:r>
            <a:r>
              <a:rPr kumimoji="1" lang="en-US" altLang="zh-CN" dirty="0" smtClean="0"/>
              <a:t>)</a:t>
            </a:r>
            <a:endParaRPr kumimoji="1"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907" y="971942"/>
            <a:ext cx="10836925" cy="524996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4507" y="0"/>
            <a:ext cx="8842986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>
                <a:latin typeface="黑体-简" panose="02000000000000000000" charset="-122"/>
                <a:ea typeface="黑体-简" panose="02000000000000000000" charset="-122"/>
              </a:rPr>
              <a:t>notice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sz="2800" dirty="0" smtClean="0"/>
              <a:t>尽量不要在</a:t>
            </a:r>
            <a:r>
              <a:rPr kumimoji="1" lang="en-US" altLang="zh-CN" sz="2800" dirty="0" smtClean="0"/>
              <a:t>activity,</a:t>
            </a:r>
            <a:r>
              <a:rPr kumimoji="1" lang="zh-CN" altLang="en-US" sz="2800" dirty="0" smtClean="0"/>
              <a:t>  </a:t>
            </a:r>
            <a:r>
              <a:rPr kumimoji="1" lang="en-US" altLang="zh-CN" sz="2800" dirty="0" smtClean="0"/>
              <a:t>fragment,</a:t>
            </a:r>
            <a:r>
              <a:rPr kumimoji="1" lang="zh-CN" altLang="en-US" sz="2800" dirty="0" smtClean="0"/>
              <a:t>  </a:t>
            </a:r>
            <a:r>
              <a:rPr kumimoji="1" lang="en-US" altLang="zh-CN" sz="2800" dirty="0" smtClean="0"/>
              <a:t>view</a:t>
            </a:r>
            <a:r>
              <a:rPr kumimoji="1" lang="zh-CN" altLang="en-US" sz="2800" dirty="0" smtClean="0"/>
              <a:t> 中使用</a:t>
            </a:r>
            <a:r>
              <a:rPr kumimoji="1" lang="en-US" altLang="zh-CN" sz="2800" dirty="0" smtClean="0"/>
              <a:t>application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context</a:t>
            </a:r>
            <a:r>
              <a:rPr kumimoji="1" lang="zh-CN" altLang="en-US" sz="2800" dirty="0" smtClean="0"/>
              <a:t>，否则会影响资源的释放，可能会造成内存泄漏</a:t>
            </a:r>
            <a:endParaRPr kumimoji="1" lang="zh-CN" alt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徽章">
  <a:themeElements>
    <a:clrScheme name="Badge">
      <a:dk1>
        <a:sysClr val="windowText" lastClr="000000"/>
      </a:dk1>
      <a:lt1>
        <a:sysClr val="window" lastClr="FFFFFF"/>
      </a:lt1>
      <a:dk2>
        <a:srgbClr val="2A1A00"/>
      </a:dk2>
      <a:lt2>
        <a:srgbClr val="F3F3F2"/>
      </a:lt2>
      <a:accent1>
        <a:srgbClr val="F8B323"/>
      </a:accent1>
      <a:accent2>
        <a:srgbClr val="656A59"/>
      </a:accent2>
      <a:accent3>
        <a:srgbClr val="46B2B5"/>
      </a:accent3>
      <a:accent4>
        <a:srgbClr val="8CAA7E"/>
      </a:accent4>
      <a:accent5>
        <a:srgbClr val="D36F68"/>
      </a:accent5>
      <a:accent6>
        <a:srgbClr val="826276"/>
      </a:accent6>
      <a:hlink>
        <a:srgbClr val="46B2B5"/>
      </a:hlink>
      <a:folHlink>
        <a:srgbClr val="A46694"/>
      </a:folHlink>
    </a:clrScheme>
    <a:fontScheme name="Badge">
      <a:majorFont>
        <a:latin typeface="Impact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徽章</Template>
  <TotalTime>1463</TotalTime>
  <Words>622</Words>
  <Application>Microsoft Macintosh PowerPoint</Application>
  <PresentationFormat>宽屏</PresentationFormat>
  <Paragraphs>233</Paragraphs>
  <Slides>37</Slides>
  <Notes>10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37</vt:i4>
      </vt:variant>
    </vt:vector>
  </HeadingPairs>
  <TitlesOfParts>
    <vt:vector size="50" baseType="lpstr">
      <vt:lpstr>Calibri</vt:lpstr>
      <vt:lpstr>Courier New</vt:lpstr>
      <vt:lpstr>Gill Sans MT</vt:lpstr>
      <vt:lpstr>Helvetica Neue</vt:lpstr>
      <vt:lpstr>Impact</vt:lpstr>
      <vt:lpstr>Lato</vt:lpstr>
      <vt:lpstr>Marion</vt:lpstr>
      <vt:lpstr>Microsoft YaHei</vt:lpstr>
      <vt:lpstr>黑体-简</vt:lpstr>
      <vt:lpstr>华文中宋</vt:lpstr>
      <vt:lpstr>宋体</vt:lpstr>
      <vt:lpstr>Arial</vt:lpstr>
      <vt:lpstr>徽章</vt:lpstr>
      <vt:lpstr>Glide</vt:lpstr>
      <vt:lpstr>优点</vt:lpstr>
      <vt:lpstr>优点</vt:lpstr>
      <vt:lpstr>简单易用的API</vt:lpstr>
      <vt:lpstr>优点</vt:lpstr>
      <vt:lpstr>生命周期绑定 </vt:lpstr>
      <vt:lpstr>PowerPoint 演示文稿</vt:lpstr>
      <vt:lpstr>PowerPoint 演示文稿</vt:lpstr>
      <vt:lpstr>notice</vt:lpstr>
      <vt:lpstr>优点</vt:lpstr>
      <vt:lpstr>PowerPoint 演示文稿</vt:lpstr>
      <vt:lpstr>Memory cache</vt:lpstr>
      <vt:lpstr>Disk cache</vt:lpstr>
      <vt:lpstr>优点</vt:lpstr>
      <vt:lpstr>PowerPoint 演示文稿</vt:lpstr>
      <vt:lpstr>一个小需求</vt:lpstr>
      <vt:lpstr>PowerPoint 演示文稿</vt:lpstr>
      <vt:lpstr> </vt:lpstr>
      <vt:lpstr>PowerPoint 演示文稿</vt:lpstr>
      <vt:lpstr>PowerPoint 演示文稿</vt:lpstr>
      <vt:lpstr> </vt:lpstr>
      <vt:lpstr>PowerPoint 演示文稿</vt:lpstr>
      <vt:lpstr>PowerPoint 演示文稿</vt:lpstr>
      <vt:lpstr>PowerPoint 演示文稿</vt:lpstr>
      <vt:lpstr>装饰者模式</vt:lpstr>
      <vt:lpstr>PowerPoint 演示文稿</vt:lpstr>
      <vt:lpstr>PowerPoint 演示文稿</vt:lpstr>
      <vt:lpstr>PowerPoint 演示文稿</vt:lpstr>
      <vt:lpstr>PowerPoint 演示文稿</vt:lpstr>
      <vt:lpstr> </vt:lpstr>
      <vt:lpstr>PowerPoint 演示文稿</vt:lpstr>
      <vt:lpstr>PowerPoint 演示文稿</vt:lpstr>
      <vt:lpstr>一些小建议 </vt:lpstr>
      <vt:lpstr>PowerPoint 演示文稿</vt:lpstr>
      <vt:lpstr>内存优化的一些建议</vt:lpstr>
      <vt:lpstr>内存优化的一些建议</vt:lpstr>
      <vt:lpstr>异常捕获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Glide</dc:title>
  <dc:creator>Microsoft Office 用户</dc:creator>
  <cp:lastModifiedBy>Microsoft Office 用户</cp:lastModifiedBy>
  <cp:revision>82</cp:revision>
  <dcterms:created xsi:type="dcterms:W3CDTF">2018-12-03T17:21:25Z</dcterms:created>
  <dcterms:modified xsi:type="dcterms:W3CDTF">2018-12-05T04:04:20Z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2052-2.2.1.646</vt:lpwstr>
  </property>
</Properties>
</file>